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23.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1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31.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 id="349" r:id="rId99"/>
    <p:sldId id="350" r:id="rId100"/>
    <p:sldId id="351" r:id="rId101"/>
    <p:sldId id="352" r:id="rId102"/>
    <p:sldId id="353" r:id="rId103"/>
    <p:sldId id="354" r:id="rId104"/>
    <p:sldId id="355" r:id="rId105"/>
    <p:sldId id="356" r:id="rId106"/>
    <p:sldId id="357" r:id="rId107"/>
    <p:sldId id="358" r:id="rId108"/>
    <p:sldId id="359" r:id="rId109"/>
    <p:sldId id="360" r:id="rId110"/>
    <p:sldId id="361" r:id="rId111"/>
    <p:sldId id="362" r:id="rId112"/>
    <p:sldId id="363" r:id="rId113"/>
    <p:sldId id="364" r:id="rId114"/>
    <p:sldId id="365" r:id="rId115"/>
    <p:sldId id="366" r:id="rId116"/>
    <p:sldId id="367" r:id="rId117"/>
    <p:sldId id="368" r:id="rId118"/>
    <p:sldId id="369" r:id="rId119"/>
    <p:sldId id="370" r:id="rId120"/>
    <p:sldId id="371" r:id="rId121"/>
    <p:sldId id="372" r:id="rId122"/>
    <p:sldId id="373" r:id="rId123"/>
    <p:sldId id="374" r:id="rId124"/>
    <p:sldId id="375" r:id="rId125"/>
    <p:sldId id="376" r:id="rId126"/>
    <p:sldId id="377" r:id="rId127"/>
    <p:sldId id="378" r:id="rId128"/>
  </p:sldIdLst>
  <p:sldSz cy="5143500" cx="9144000"/>
  <p:notesSz cx="6858000" cy="9144000"/>
  <p:embeddedFontLst>
    <p:embeddedFont>
      <p:font typeface="Raleway"/>
      <p:regular r:id="rId129"/>
      <p:bold r:id="rId130"/>
      <p:italic r:id="rId131"/>
      <p:boldItalic r:id="rId132"/>
    </p:embeddedFont>
    <p:embeddedFont>
      <p:font typeface="Lato"/>
      <p:regular r:id="rId133"/>
      <p:bold r:id="rId134"/>
      <p:italic r:id="rId135"/>
      <p:boldItalic r:id="rId13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07" Type="http://schemas.openxmlformats.org/officeDocument/2006/relationships/slide" Target="slides/slide102.xml"/><Relationship Id="rId106" Type="http://schemas.openxmlformats.org/officeDocument/2006/relationships/slide" Target="slides/slide101.xml"/><Relationship Id="rId105" Type="http://schemas.openxmlformats.org/officeDocument/2006/relationships/slide" Target="slides/slide100.xml"/><Relationship Id="rId104" Type="http://schemas.openxmlformats.org/officeDocument/2006/relationships/slide" Target="slides/slide99.xml"/><Relationship Id="rId109" Type="http://schemas.openxmlformats.org/officeDocument/2006/relationships/slide" Target="slides/slide104.xml"/><Relationship Id="rId108" Type="http://schemas.openxmlformats.org/officeDocument/2006/relationships/slide" Target="slides/slide103.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103" Type="http://schemas.openxmlformats.org/officeDocument/2006/relationships/slide" Target="slides/slide98.xml"/><Relationship Id="rId102" Type="http://schemas.openxmlformats.org/officeDocument/2006/relationships/slide" Target="slides/slide97.xml"/><Relationship Id="rId101" Type="http://schemas.openxmlformats.org/officeDocument/2006/relationships/slide" Target="slides/slide96.xml"/><Relationship Id="rId100" Type="http://schemas.openxmlformats.org/officeDocument/2006/relationships/slide" Target="slides/slide95.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29" Type="http://schemas.openxmlformats.org/officeDocument/2006/relationships/font" Target="fonts/Raleway-regular.fntdata"/><Relationship Id="rId128" Type="http://schemas.openxmlformats.org/officeDocument/2006/relationships/slide" Target="slides/slide123.xml"/><Relationship Id="rId127" Type="http://schemas.openxmlformats.org/officeDocument/2006/relationships/slide" Target="slides/slide122.xml"/><Relationship Id="rId126" Type="http://schemas.openxmlformats.org/officeDocument/2006/relationships/slide" Target="slides/slide121.xml"/><Relationship Id="rId26" Type="http://schemas.openxmlformats.org/officeDocument/2006/relationships/slide" Target="slides/slide21.xml"/><Relationship Id="rId121" Type="http://schemas.openxmlformats.org/officeDocument/2006/relationships/slide" Target="slides/slide116.xml"/><Relationship Id="rId25" Type="http://schemas.openxmlformats.org/officeDocument/2006/relationships/slide" Target="slides/slide20.xml"/><Relationship Id="rId120" Type="http://schemas.openxmlformats.org/officeDocument/2006/relationships/slide" Target="slides/slide115.xml"/><Relationship Id="rId28" Type="http://schemas.openxmlformats.org/officeDocument/2006/relationships/slide" Target="slides/slide23.xml"/><Relationship Id="rId27" Type="http://schemas.openxmlformats.org/officeDocument/2006/relationships/slide" Target="slides/slide22.xml"/><Relationship Id="rId125" Type="http://schemas.openxmlformats.org/officeDocument/2006/relationships/slide" Target="slides/slide120.xml"/><Relationship Id="rId29" Type="http://schemas.openxmlformats.org/officeDocument/2006/relationships/slide" Target="slides/slide24.xml"/><Relationship Id="rId124" Type="http://schemas.openxmlformats.org/officeDocument/2006/relationships/slide" Target="slides/slide119.xml"/><Relationship Id="rId123" Type="http://schemas.openxmlformats.org/officeDocument/2006/relationships/slide" Target="slides/slide118.xml"/><Relationship Id="rId122" Type="http://schemas.openxmlformats.org/officeDocument/2006/relationships/slide" Target="slides/slide117.xml"/><Relationship Id="rId95" Type="http://schemas.openxmlformats.org/officeDocument/2006/relationships/slide" Target="slides/slide90.xml"/><Relationship Id="rId94" Type="http://schemas.openxmlformats.org/officeDocument/2006/relationships/slide" Target="slides/slide89.xml"/><Relationship Id="rId97" Type="http://schemas.openxmlformats.org/officeDocument/2006/relationships/slide" Target="slides/slide92.xml"/><Relationship Id="rId96" Type="http://schemas.openxmlformats.org/officeDocument/2006/relationships/slide" Target="slides/slide91.xml"/><Relationship Id="rId11" Type="http://schemas.openxmlformats.org/officeDocument/2006/relationships/slide" Target="slides/slide6.xml"/><Relationship Id="rId99" Type="http://schemas.openxmlformats.org/officeDocument/2006/relationships/slide" Target="slides/slide94.xml"/><Relationship Id="rId10" Type="http://schemas.openxmlformats.org/officeDocument/2006/relationships/slide" Target="slides/slide5.xml"/><Relationship Id="rId98" Type="http://schemas.openxmlformats.org/officeDocument/2006/relationships/slide" Target="slides/slide93.xml"/><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slide" Target="slides/slide86.xml"/><Relationship Id="rId90" Type="http://schemas.openxmlformats.org/officeDocument/2006/relationships/slide" Target="slides/slide85.xml"/><Relationship Id="rId93" Type="http://schemas.openxmlformats.org/officeDocument/2006/relationships/slide" Target="slides/slide88.xml"/><Relationship Id="rId92" Type="http://schemas.openxmlformats.org/officeDocument/2006/relationships/slide" Target="slides/slide87.xml"/><Relationship Id="rId118" Type="http://schemas.openxmlformats.org/officeDocument/2006/relationships/slide" Target="slides/slide113.xml"/><Relationship Id="rId117" Type="http://schemas.openxmlformats.org/officeDocument/2006/relationships/slide" Target="slides/slide112.xml"/><Relationship Id="rId116" Type="http://schemas.openxmlformats.org/officeDocument/2006/relationships/slide" Target="slides/slide111.xml"/><Relationship Id="rId115" Type="http://schemas.openxmlformats.org/officeDocument/2006/relationships/slide" Target="slides/slide110.xml"/><Relationship Id="rId119" Type="http://schemas.openxmlformats.org/officeDocument/2006/relationships/slide" Target="slides/slide114.xml"/><Relationship Id="rId15" Type="http://schemas.openxmlformats.org/officeDocument/2006/relationships/slide" Target="slides/slide10.xml"/><Relationship Id="rId110" Type="http://schemas.openxmlformats.org/officeDocument/2006/relationships/slide" Target="slides/slide105.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14" Type="http://schemas.openxmlformats.org/officeDocument/2006/relationships/slide" Target="slides/slide109.xml"/><Relationship Id="rId18" Type="http://schemas.openxmlformats.org/officeDocument/2006/relationships/slide" Target="slides/slide13.xml"/><Relationship Id="rId113" Type="http://schemas.openxmlformats.org/officeDocument/2006/relationships/slide" Target="slides/slide108.xml"/><Relationship Id="rId112" Type="http://schemas.openxmlformats.org/officeDocument/2006/relationships/slide" Target="slides/slide107.xml"/><Relationship Id="rId111" Type="http://schemas.openxmlformats.org/officeDocument/2006/relationships/slide" Target="slides/slide106.xml"/><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87" Type="http://schemas.openxmlformats.org/officeDocument/2006/relationships/slide" Target="slides/slide82.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132" Type="http://schemas.openxmlformats.org/officeDocument/2006/relationships/font" Target="fonts/Raleway-boldItalic.fntdata"/><Relationship Id="rId131" Type="http://schemas.openxmlformats.org/officeDocument/2006/relationships/font" Target="fonts/Raleway-italic.fntdata"/><Relationship Id="rId130" Type="http://schemas.openxmlformats.org/officeDocument/2006/relationships/font" Target="fonts/Raleway-bold.fntdata"/><Relationship Id="rId136" Type="http://schemas.openxmlformats.org/officeDocument/2006/relationships/font" Target="fonts/Lato-boldItalic.fntdata"/><Relationship Id="rId135" Type="http://schemas.openxmlformats.org/officeDocument/2006/relationships/font" Target="fonts/Lato-italic.fntdata"/><Relationship Id="rId134" Type="http://schemas.openxmlformats.org/officeDocument/2006/relationships/font" Target="fonts/Lato-bold.fntdata"/><Relationship Id="rId133" Type="http://schemas.openxmlformats.org/officeDocument/2006/relationships/font" Target="fonts/Lato-regular.fntdata"/><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65" Type="http://schemas.openxmlformats.org/officeDocument/2006/relationships/slide" Target="slides/slide60.xml"/><Relationship Id="rId68" Type="http://schemas.openxmlformats.org/officeDocument/2006/relationships/slide" Target="slides/slide63.xml"/><Relationship Id="rId67" Type="http://schemas.openxmlformats.org/officeDocument/2006/relationships/slide" Target="slides/slide62.xml"/><Relationship Id="rId60" Type="http://schemas.openxmlformats.org/officeDocument/2006/relationships/slide" Target="slides/slide55.xml"/><Relationship Id="rId69" Type="http://schemas.openxmlformats.org/officeDocument/2006/relationships/slide" Target="slides/slide6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54" Type="http://schemas.openxmlformats.org/officeDocument/2006/relationships/slide" Target="slides/slide49.xml"/><Relationship Id="rId57" Type="http://schemas.openxmlformats.org/officeDocument/2006/relationships/slide" Target="slides/slide52.xml"/><Relationship Id="rId56" Type="http://schemas.openxmlformats.org/officeDocument/2006/relationships/slide" Target="slides/slide51.xml"/><Relationship Id="rId59" Type="http://schemas.openxmlformats.org/officeDocument/2006/relationships/slide" Target="slides/slide54.xml"/><Relationship Id="rId58"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b78eb9eec9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b78eb9eec9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5" name="Shape 775"/>
        <p:cNvGrpSpPr/>
        <p:nvPr/>
      </p:nvGrpSpPr>
      <p:grpSpPr>
        <a:xfrm>
          <a:off x="0" y="0"/>
          <a:ext cx="0" cy="0"/>
          <a:chOff x="0" y="0"/>
          <a:chExt cx="0" cy="0"/>
        </a:xfrm>
      </p:grpSpPr>
      <p:sp>
        <p:nvSpPr>
          <p:cNvPr id="776" name="Google Shape;776;gc7676a7c97_1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7" name="Google Shape;777;gc7676a7c97_1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2" name="Shape 782"/>
        <p:cNvGrpSpPr/>
        <p:nvPr/>
      </p:nvGrpSpPr>
      <p:grpSpPr>
        <a:xfrm>
          <a:off x="0" y="0"/>
          <a:ext cx="0" cy="0"/>
          <a:chOff x="0" y="0"/>
          <a:chExt cx="0" cy="0"/>
        </a:xfrm>
      </p:grpSpPr>
      <p:sp>
        <p:nvSpPr>
          <p:cNvPr id="783" name="Google Shape;783;gc7676a7c97_1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4" name="Google Shape;784;gc7676a7c97_1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0" name="Shape 790"/>
        <p:cNvGrpSpPr/>
        <p:nvPr/>
      </p:nvGrpSpPr>
      <p:grpSpPr>
        <a:xfrm>
          <a:off x="0" y="0"/>
          <a:ext cx="0" cy="0"/>
          <a:chOff x="0" y="0"/>
          <a:chExt cx="0" cy="0"/>
        </a:xfrm>
      </p:grpSpPr>
      <p:sp>
        <p:nvSpPr>
          <p:cNvPr id="791" name="Google Shape;791;gc7676a7c97_1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2" name="Google Shape;792;gc7676a7c97_1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7" name="Shape 797"/>
        <p:cNvGrpSpPr/>
        <p:nvPr/>
      </p:nvGrpSpPr>
      <p:grpSpPr>
        <a:xfrm>
          <a:off x="0" y="0"/>
          <a:ext cx="0" cy="0"/>
          <a:chOff x="0" y="0"/>
          <a:chExt cx="0" cy="0"/>
        </a:xfrm>
      </p:grpSpPr>
      <p:sp>
        <p:nvSpPr>
          <p:cNvPr id="798" name="Google Shape;798;gc7676a7c97_1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9" name="Google Shape;799;gc7676a7c97_1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4" name="Shape 804"/>
        <p:cNvGrpSpPr/>
        <p:nvPr/>
      </p:nvGrpSpPr>
      <p:grpSpPr>
        <a:xfrm>
          <a:off x="0" y="0"/>
          <a:ext cx="0" cy="0"/>
          <a:chOff x="0" y="0"/>
          <a:chExt cx="0" cy="0"/>
        </a:xfrm>
      </p:grpSpPr>
      <p:sp>
        <p:nvSpPr>
          <p:cNvPr id="805" name="Google Shape;805;gc7676a7c97_1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6" name="Google Shape;806;gc7676a7c97_1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1" name="Shape 811"/>
        <p:cNvGrpSpPr/>
        <p:nvPr/>
      </p:nvGrpSpPr>
      <p:grpSpPr>
        <a:xfrm>
          <a:off x="0" y="0"/>
          <a:ext cx="0" cy="0"/>
          <a:chOff x="0" y="0"/>
          <a:chExt cx="0" cy="0"/>
        </a:xfrm>
      </p:grpSpPr>
      <p:sp>
        <p:nvSpPr>
          <p:cNvPr id="812" name="Google Shape;812;gc7676a7c97_1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3" name="Google Shape;813;gc7676a7c97_1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8" name="Shape 818"/>
        <p:cNvGrpSpPr/>
        <p:nvPr/>
      </p:nvGrpSpPr>
      <p:grpSpPr>
        <a:xfrm>
          <a:off x="0" y="0"/>
          <a:ext cx="0" cy="0"/>
          <a:chOff x="0" y="0"/>
          <a:chExt cx="0" cy="0"/>
        </a:xfrm>
      </p:grpSpPr>
      <p:sp>
        <p:nvSpPr>
          <p:cNvPr id="819" name="Google Shape;819;gc7676a7c97_1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0" name="Google Shape;820;gc7676a7c97_1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7" name="Shape 827"/>
        <p:cNvGrpSpPr/>
        <p:nvPr/>
      </p:nvGrpSpPr>
      <p:grpSpPr>
        <a:xfrm>
          <a:off x="0" y="0"/>
          <a:ext cx="0" cy="0"/>
          <a:chOff x="0" y="0"/>
          <a:chExt cx="0" cy="0"/>
        </a:xfrm>
      </p:grpSpPr>
      <p:sp>
        <p:nvSpPr>
          <p:cNvPr id="828" name="Google Shape;828;gc7676a7c97_1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9" name="Google Shape;829;gc7676a7c97_1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6" name="Shape 836"/>
        <p:cNvGrpSpPr/>
        <p:nvPr/>
      </p:nvGrpSpPr>
      <p:grpSpPr>
        <a:xfrm>
          <a:off x="0" y="0"/>
          <a:ext cx="0" cy="0"/>
          <a:chOff x="0" y="0"/>
          <a:chExt cx="0" cy="0"/>
        </a:xfrm>
      </p:grpSpPr>
      <p:sp>
        <p:nvSpPr>
          <p:cNvPr id="837" name="Google Shape;837;gc7676a7c97_1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8" name="Google Shape;838;gc7676a7c97_1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3" name="Shape 843"/>
        <p:cNvGrpSpPr/>
        <p:nvPr/>
      </p:nvGrpSpPr>
      <p:grpSpPr>
        <a:xfrm>
          <a:off x="0" y="0"/>
          <a:ext cx="0" cy="0"/>
          <a:chOff x="0" y="0"/>
          <a:chExt cx="0" cy="0"/>
        </a:xfrm>
      </p:grpSpPr>
      <p:sp>
        <p:nvSpPr>
          <p:cNvPr id="844" name="Google Shape;844;gc7676a7c97_1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5" name="Google Shape;845;gc7676a7c97_1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adbdb00f0c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adbdb00f0c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9" name="Shape 849"/>
        <p:cNvGrpSpPr/>
        <p:nvPr/>
      </p:nvGrpSpPr>
      <p:grpSpPr>
        <a:xfrm>
          <a:off x="0" y="0"/>
          <a:ext cx="0" cy="0"/>
          <a:chOff x="0" y="0"/>
          <a:chExt cx="0" cy="0"/>
        </a:xfrm>
      </p:grpSpPr>
      <p:sp>
        <p:nvSpPr>
          <p:cNvPr id="850" name="Google Shape;850;gc6257c9b10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1" name="Google Shape;851;gc6257c9b10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6" name="Shape 856"/>
        <p:cNvGrpSpPr/>
        <p:nvPr/>
      </p:nvGrpSpPr>
      <p:grpSpPr>
        <a:xfrm>
          <a:off x="0" y="0"/>
          <a:ext cx="0" cy="0"/>
          <a:chOff x="0" y="0"/>
          <a:chExt cx="0" cy="0"/>
        </a:xfrm>
      </p:grpSpPr>
      <p:sp>
        <p:nvSpPr>
          <p:cNvPr id="857" name="Google Shape;857;gc6257c9b10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8" name="Google Shape;858;gc6257c9b10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2" name="Shape 862"/>
        <p:cNvGrpSpPr/>
        <p:nvPr/>
      </p:nvGrpSpPr>
      <p:grpSpPr>
        <a:xfrm>
          <a:off x="0" y="0"/>
          <a:ext cx="0" cy="0"/>
          <a:chOff x="0" y="0"/>
          <a:chExt cx="0" cy="0"/>
        </a:xfrm>
      </p:grpSpPr>
      <p:sp>
        <p:nvSpPr>
          <p:cNvPr id="863" name="Google Shape;863;gc6257c9b10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4" name="Google Shape;864;gc6257c9b10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8" name="Shape 868"/>
        <p:cNvGrpSpPr/>
        <p:nvPr/>
      </p:nvGrpSpPr>
      <p:grpSpPr>
        <a:xfrm>
          <a:off x="0" y="0"/>
          <a:ext cx="0" cy="0"/>
          <a:chOff x="0" y="0"/>
          <a:chExt cx="0" cy="0"/>
        </a:xfrm>
      </p:grpSpPr>
      <p:sp>
        <p:nvSpPr>
          <p:cNvPr id="869" name="Google Shape;869;gc6257c9b10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0" name="Google Shape;870;gc6257c9b10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4" name="Shape 874"/>
        <p:cNvGrpSpPr/>
        <p:nvPr/>
      </p:nvGrpSpPr>
      <p:grpSpPr>
        <a:xfrm>
          <a:off x="0" y="0"/>
          <a:ext cx="0" cy="0"/>
          <a:chOff x="0" y="0"/>
          <a:chExt cx="0" cy="0"/>
        </a:xfrm>
      </p:grpSpPr>
      <p:sp>
        <p:nvSpPr>
          <p:cNvPr id="875" name="Google Shape;875;gc6257c9b10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6" name="Google Shape;876;gc6257c9b10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0" name="Shape 880"/>
        <p:cNvGrpSpPr/>
        <p:nvPr/>
      </p:nvGrpSpPr>
      <p:grpSpPr>
        <a:xfrm>
          <a:off x="0" y="0"/>
          <a:ext cx="0" cy="0"/>
          <a:chOff x="0" y="0"/>
          <a:chExt cx="0" cy="0"/>
        </a:xfrm>
      </p:grpSpPr>
      <p:sp>
        <p:nvSpPr>
          <p:cNvPr id="881" name="Google Shape;881;gb78eb9eec9_0_5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2" name="Google Shape;882;gb78eb9eec9_0_5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7" name="Shape 887"/>
        <p:cNvGrpSpPr/>
        <p:nvPr/>
      </p:nvGrpSpPr>
      <p:grpSpPr>
        <a:xfrm>
          <a:off x="0" y="0"/>
          <a:ext cx="0" cy="0"/>
          <a:chOff x="0" y="0"/>
          <a:chExt cx="0" cy="0"/>
        </a:xfrm>
      </p:grpSpPr>
      <p:sp>
        <p:nvSpPr>
          <p:cNvPr id="888" name="Google Shape;888;gb78eb9eec9_0_5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9" name="Google Shape;889;gb78eb9eec9_0_5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7" name="Shape 897"/>
        <p:cNvGrpSpPr/>
        <p:nvPr/>
      </p:nvGrpSpPr>
      <p:grpSpPr>
        <a:xfrm>
          <a:off x="0" y="0"/>
          <a:ext cx="0" cy="0"/>
          <a:chOff x="0" y="0"/>
          <a:chExt cx="0" cy="0"/>
        </a:xfrm>
      </p:grpSpPr>
      <p:sp>
        <p:nvSpPr>
          <p:cNvPr id="898" name="Google Shape;898;gadbdb00f0c_0_4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9" name="Google Shape;899;gadbdb00f0c_0_4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3" name="Shape 903"/>
        <p:cNvGrpSpPr/>
        <p:nvPr/>
      </p:nvGrpSpPr>
      <p:grpSpPr>
        <a:xfrm>
          <a:off x="0" y="0"/>
          <a:ext cx="0" cy="0"/>
          <a:chOff x="0" y="0"/>
          <a:chExt cx="0" cy="0"/>
        </a:xfrm>
      </p:grpSpPr>
      <p:sp>
        <p:nvSpPr>
          <p:cNvPr id="904" name="Google Shape;904;gb78eb9eec9_0_5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5" name="Google Shape;905;gb78eb9eec9_0_5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1" name="Shape 911"/>
        <p:cNvGrpSpPr/>
        <p:nvPr/>
      </p:nvGrpSpPr>
      <p:grpSpPr>
        <a:xfrm>
          <a:off x="0" y="0"/>
          <a:ext cx="0" cy="0"/>
          <a:chOff x="0" y="0"/>
          <a:chExt cx="0" cy="0"/>
        </a:xfrm>
      </p:grpSpPr>
      <p:sp>
        <p:nvSpPr>
          <p:cNvPr id="912" name="Google Shape;912;gb78eb9eec9_0_5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3" name="Google Shape;913;gb78eb9eec9_0_5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b78eb9eec9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b78eb9eec9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8" name="Shape 918"/>
        <p:cNvGrpSpPr/>
        <p:nvPr/>
      </p:nvGrpSpPr>
      <p:grpSpPr>
        <a:xfrm>
          <a:off x="0" y="0"/>
          <a:ext cx="0" cy="0"/>
          <a:chOff x="0" y="0"/>
          <a:chExt cx="0" cy="0"/>
        </a:xfrm>
      </p:grpSpPr>
      <p:sp>
        <p:nvSpPr>
          <p:cNvPr id="919" name="Google Shape;919;gb11dec11c7_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0" name="Google Shape;920;gb11dec11c7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5" name="Shape 925"/>
        <p:cNvGrpSpPr/>
        <p:nvPr/>
      </p:nvGrpSpPr>
      <p:grpSpPr>
        <a:xfrm>
          <a:off x="0" y="0"/>
          <a:ext cx="0" cy="0"/>
          <a:chOff x="0" y="0"/>
          <a:chExt cx="0" cy="0"/>
        </a:xfrm>
      </p:grpSpPr>
      <p:sp>
        <p:nvSpPr>
          <p:cNvPr id="926" name="Google Shape;926;gb11dec11c7_1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7" name="Google Shape;927;gb11dec11c7_1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2" name="Shape 932"/>
        <p:cNvGrpSpPr/>
        <p:nvPr/>
      </p:nvGrpSpPr>
      <p:grpSpPr>
        <a:xfrm>
          <a:off x="0" y="0"/>
          <a:ext cx="0" cy="0"/>
          <a:chOff x="0" y="0"/>
          <a:chExt cx="0" cy="0"/>
        </a:xfrm>
      </p:grpSpPr>
      <p:sp>
        <p:nvSpPr>
          <p:cNvPr id="933" name="Google Shape;933;gb78eb9eec9_0_5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4" name="Google Shape;934;gb78eb9eec9_0_5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9" name="Shape 939"/>
        <p:cNvGrpSpPr/>
        <p:nvPr/>
      </p:nvGrpSpPr>
      <p:grpSpPr>
        <a:xfrm>
          <a:off x="0" y="0"/>
          <a:ext cx="0" cy="0"/>
          <a:chOff x="0" y="0"/>
          <a:chExt cx="0" cy="0"/>
        </a:xfrm>
      </p:grpSpPr>
      <p:sp>
        <p:nvSpPr>
          <p:cNvPr id="940" name="Google Shape;940;gadbdb00f0c_0_4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1" name="Google Shape;941;gadbdb00f0c_0_4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b78eb9eec9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b78eb9eec9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b78eb9eec9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b78eb9eec9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b78eb9eec9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b78eb9eec9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b78eb9eec9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b78eb9eec9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b78eb9eec9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b78eb9eec9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b78eb9eec9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b78eb9eec9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adbdb00f0c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adbdb00f0c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adbdb00f0c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adbdb00f0c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adbdb00f0c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adbdb00f0c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b78eb9eec9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b78eb9eec9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b78eb9eec9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b78eb9eec9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b78eb9eec9_0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b78eb9eec9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c1d70b81db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c1d70b81db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b78eb9eec9_0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b78eb9eec9_0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b78eb9eec9_0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b78eb9eec9_0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b78eb9eec9_0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b78eb9eec9_0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b78eb9eec9_0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b78eb9eec9_0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b78eb9eec9_0_1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b78eb9eec9_0_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adbdb00f0c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adbdb00f0c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b78eb9eec9_0_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b78eb9eec9_0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b78eb9eec9_0_2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b78eb9eec9_0_2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b78eb9eec9_0_2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b78eb9eec9_0_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b78eb9eec9_0_2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b78eb9eec9_0_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b78eb9eec9_0_2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b78eb9eec9_0_2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b78eb9eec9_0_2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b78eb9eec9_0_2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b78eb9eec9_0_2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b78eb9eec9_0_2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b78eb9eec9_0_2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b78eb9eec9_0_2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b78eb9eec9_0_2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b78eb9eec9_0_2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ce60a36169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ce60a36169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b78eb9eec9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b78eb9eec9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b78eb9eec9_0_2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b78eb9eec9_0_2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b78eb9eec9_0_2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b78eb9eec9_0_2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b78eb9eec9_0_2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b78eb9eec9_0_2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b78eb9eec9_0_3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9" name="Google Shape;379;gb78eb9eec9_0_3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b78eb9eec9_0_3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b78eb9eec9_0_3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b78eb9eec9_0_3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3" name="Google Shape;393;gb78eb9eec9_0_3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b78eb9eec9_0_3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b78eb9eec9_0_3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gb78eb9eec9_0_3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0" name="Google Shape;410;gb78eb9eec9_0_3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gb78eb9eec9_0_3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6" name="Google Shape;416;gb78eb9eec9_0_3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gb78eb9eec9_0_3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5" name="Google Shape;425;gb78eb9eec9_0_3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b78eb9eec9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b78eb9eec9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gb78eb9eec9_0_3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1" name="Google Shape;431;gb78eb9eec9_0_3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gb78eb9eec9_0_3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0" name="Google Shape;440;gb78eb9eec9_0_3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b78eb9eec9_0_3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8" name="Google Shape;448;gb78eb9eec9_0_3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gb78eb9eec9_0_3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6" name="Google Shape;456;gb78eb9eec9_0_3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gbfff41906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2" name="Google Shape;462;gbfff41906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gbfff419068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8" name="Google Shape;468;gbfff419068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gbfff419068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6" name="Google Shape;476;gbfff419068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gbfff419068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4" name="Google Shape;484;gbfff419068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gbfff419068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2" name="Google Shape;492;gbfff419068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gbfff419068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0" name="Google Shape;500;gbfff419068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a58a2cb05c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a58a2cb05c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gbfff419068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8" name="Google Shape;508;gbfff419068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gbfff419068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6" name="Google Shape;516;gbfff419068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gbfff419068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4" name="Google Shape;524;gbfff419068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 name="Shape 530"/>
        <p:cNvGrpSpPr/>
        <p:nvPr/>
      </p:nvGrpSpPr>
      <p:grpSpPr>
        <a:xfrm>
          <a:off x="0" y="0"/>
          <a:ext cx="0" cy="0"/>
          <a:chOff x="0" y="0"/>
          <a:chExt cx="0" cy="0"/>
        </a:xfrm>
      </p:grpSpPr>
      <p:sp>
        <p:nvSpPr>
          <p:cNvPr id="531" name="Google Shape;531;gbfff419068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2" name="Google Shape;532;gbfff419068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 name="Shape 538"/>
        <p:cNvGrpSpPr/>
        <p:nvPr/>
      </p:nvGrpSpPr>
      <p:grpSpPr>
        <a:xfrm>
          <a:off x="0" y="0"/>
          <a:ext cx="0" cy="0"/>
          <a:chOff x="0" y="0"/>
          <a:chExt cx="0" cy="0"/>
        </a:xfrm>
      </p:grpSpPr>
      <p:sp>
        <p:nvSpPr>
          <p:cNvPr id="539" name="Google Shape;539;gc060a1256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0" name="Google Shape;540;gc060a1256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 name="Shape 544"/>
        <p:cNvGrpSpPr/>
        <p:nvPr/>
      </p:nvGrpSpPr>
      <p:grpSpPr>
        <a:xfrm>
          <a:off x="0" y="0"/>
          <a:ext cx="0" cy="0"/>
          <a:chOff x="0" y="0"/>
          <a:chExt cx="0" cy="0"/>
        </a:xfrm>
      </p:grpSpPr>
      <p:sp>
        <p:nvSpPr>
          <p:cNvPr id="545" name="Google Shape;545;gc060a12565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6" name="Google Shape;546;gc060a12565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gc1d70b81d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4" name="Google Shape;554;gc1d70b81d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8" name="Shape 558"/>
        <p:cNvGrpSpPr/>
        <p:nvPr/>
      </p:nvGrpSpPr>
      <p:grpSpPr>
        <a:xfrm>
          <a:off x="0" y="0"/>
          <a:ext cx="0" cy="0"/>
          <a:chOff x="0" y="0"/>
          <a:chExt cx="0" cy="0"/>
        </a:xfrm>
      </p:grpSpPr>
      <p:sp>
        <p:nvSpPr>
          <p:cNvPr id="559" name="Google Shape;559;gc1d70b81db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0" name="Google Shape;560;gc1d70b81db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4" name="Shape 564"/>
        <p:cNvGrpSpPr/>
        <p:nvPr/>
      </p:nvGrpSpPr>
      <p:grpSpPr>
        <a:xfrm>
          <a:off x="0" y="0"/>
          <a:ext cx="0" cy="0"/>
          <a:chOff x="0" y="0"/>
          <a:chExt cx="0" cy="0"/>
        </a:xfrm>
      </p:grpSpPr>
      <p:sp>
        <p:nvSpPr>
          <p:cNvPr id="565" name="Google Shape;565;gc1d70b81db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6" name="Google Shape;566;gc1d70b81db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0" name="Shape 570"/>
        <p:cNvGrpSpPr/>
        <p:nvPr/>
      </p:nvGrpSpPr>
      <p:grpSpPr>
        <a:xfrm>
          <a:off x="0" y="0"/>
          <a:ext cx="0" cy="0"/>
          <a:chOff x="0" y="0"/>
          <a:chExt cx="0" cy="0"/>
        </a:xfrm>
      </p:grpSpPr>
      <p:sp>
        <p:nvSpPr>
          <p:cNvPr id="571" name="Google Shape;571;gc1d70b81db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2" name="Google Shape;572;gc1d70b81db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a58a2cb05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a58a2cb05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6" name="Shape 576"/>
        <p:cNvGrpSpPr/>
        <p:nvPr/>
      </p:nvGrpSpPr>
      <p:grpSpPr>
        <a:xfrm>
          <a:off x="0" y="0"/>
          <a:ext cx="0" cy="0"/>
          <a:chOff x="0" y="0"/>
          <a:chExt cx="0" cy="0"/>
        </a:xfrm>
      </p:grpSpPr>
      <p:sp>
        <p:nvSpPr>
          <p:cNvPr id="577" name="Google Shape;577;gc1d70b81db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8" name="Google Shape;578;gc1d70b81db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2" name="Shape 582"/>
        <p:cNvGrpSpPr/>
        <p:nvPr/>
      </p:nvGrpSpPr>
      <p:grpSpPr>
        <a:xfrm>
          <a:off x="0" y="0"/>
          <a:ext cx="0" cy="0"/>
          <a:chOff x="0" y="0"/>
          <a:chExt cx="0" cy="0"/>
        </a:xfrm>
      </p:grpSpPr>
      <p:sp>
        <p:nvSpPr>
          <p:cNvPr id="583" name="Google Shape;583;gc1d70b81db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4" name="Google Shape;584;gc1d70b81db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8" name="Shape 588"/>
        <p:cNvGrpSpPr/>
        <p:nvPr/>
      </p:nvGrpSpPr>
      <p:grpSpPr>
        <a:xfrm>
          <a:off x="0" y="0"/>
          <a:ext cx="0" cy="0"/>
          <a:chOff x="0" y="0"/>
          <a:chExt cx="0" cy="0"/>
        </a:xfrm>
      </p:grpSpPr>
      <p:sp>
        <p:nvSpPr>
          <p:cNvPr id="589" name="Google Shape;589;gc1d70b81db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0" name="Google Shape;590;gc1d70b81db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4" name="Shape 594"/>
        <p:cNvGrpSpPr/>
        <p:nvPr/>
      </p:nvGrpSpPr>
      <p:grpSpPr>
        <a:xfrm>
          <a:off x="0" y="0"/>
          <a:ext cx="0" cy="0"/>
          <a:chOff x="0" y="0"/>
          <a:chExt cx="0" cy="0"/>
        </a:xfrm>
      </p:grpSpPr>
      <p:sp>
        <p:nvSpPr>
          <p:cNvPr id="595" name="Google Shape;595;gc1d70b81db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6" name="Google Shape;596;gc1d70b81db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0" name="Shape 600"/>
        <p:cNvGrpSpPr/>
        <p:nvPr/>
      </p:nvGrpSpPr>
      <p:grpSpPr>
        <a:xfrm>
          <a:off x="0" y="0"/>
          <a:ext cx="0" cy="0"/>
          <a:chOff x="0" y="0"/>
          <a:chExt cx="0" cy="0"/>
        </a:xfrm>
      </p:grpSpPr>
      <p:sp>
        <p:nvSpPr>
          <p:cNvPr id="601" name="Google Shape;601;gc1d70b81db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2" name="Google Shape;602;gc1d70b81db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6" name="Shape 606"/>
        <p:cNvGrpSpPr/>
        <p:nvPr/>
      </p:nvGrpSpPr>
      <p:grpSpPr>
        <a:xfrm>
          <a:off x="0" y="0"/>
          <a:ext cx="0" cy="0"/>
          <a:chOff x="0" y="0"/>
          <a:chExt cx="0" cy="0"/>
        </a:xfrm>
      </p:grpSpPr>
      <p:sp>
        <p:nvSpPr>
          <p:cNvPr id="607" name="Google Shape;607;gc1d70b81db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8" name="Google Shape;608;gc1d70b81db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2" name="Shape 612"/>
        <p:cNvGrpSpPr/>
        <p:nvPr/>
      </p:nvGrpSpPr>
      <p:grpSpPr>
        <a:xfrm>
          <a:off x="0" y="0"/>
          <a:ext cx="0" cy="0"/>
          <a:chOff x="0" y="0"/>
          <a:chExt cx="0" cy="0"/>
        </a:xfrm>
      </p:grpSpPr>
      <p:sp>
        <p:nvSpPr>
          <p:cNvPr id="613" name="Google Shape;613;gc1d70b81db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4" name="Google Shape;614;gc1d70b81db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9" name="Shape 619"/>
        <p:cNvGrpSpPr/>
        <p:nvPr/>
      </p:nvGrpSpPr>
      <p:grpSpPr>
        <a:xfrm>
          <a:off x="0" y="0"/>
          <a:ext cx="0" cy="0"/>
          <a:chOff x="0" y="0"/>
          <a:chExt cx="0" cy="0"/>
        </a:xfrm>
      </p:grpSpPr>
      <p:sp>
        <p:nvSpPr>
          <p:cNvPr id="620" name="Google Shape;620;gc1d70b81db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1" name="Google Shape;621;gc1d70b81db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8" name="Shape 628"/>
        <p:cNvGrpSpPr/>
        <p:nvPr/>
      </p:nvGrpSpPr>
      <p:grpSpPr>
        <a:xfrm>
          <a:off x="0" y="0"/>
          <a:ext cx="0" cy="0"/>
          <a:chOff x="0" y="0"/>
          <a:chExt cx="0" cy="0"/>
        </a:xfrm>
      </p:grpSpPr>
      <p:sp>
        <p:nvSpPr>
          <p:cNvPr id="629" name="Google Shape;629;gc1d70b81db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0" name="Google Shape;630;gc1d70b81db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4" name="Shape 634"/>
        <p:cNvGrpSpPr/>
        <p:nvPr/>
      </p:nvGrpSpPr>
      <p:grpSpPr>
        <a:xfrm>
          <a:off x="0" y="0"/>
          <a:ext cx="0" cy="0"/>
          <a:chOff x="0" y="0"/>
          <a:chExt cx="0" cy="0"/>
        </a:xfrm>
      </p:grpSpPr>
      <p:sp>
        <p:nvSpPr>
          <p:cNvPr id="635" name="Google Shape;635;gb78eb9eec9_0_3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6" name="Google Shape;636;gb78eb9eec9_0_3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b78eb9eec9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b78eb9eec9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0" name="Shape 640"/>
        <p:cNvGrpSpPr/>
        <p:nvPr/>
      </p:nvGrpSpPr>
      <p:grpSpPr>
        <a:xfrm>
          <a:off x="0" y="0"/>
          <a:ext cx="0" cy="0"/>
          <a:chOff x="0" y="0"/>
          <a:chExt cx="0" cy="0"/>
        </a:xfrm>
      </p:grpSpPr>
      <p:sp>
        <p:nvSpPr>
          <p:cNvPr id="641" name="Google Shape;641;gb78eb9eec9_0_4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2" name="Google Shape;642;gb78eb9eec9_0_4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9" name="Shape 649"/>
        <p:cNvGrpSpPr/>
        <p:nvPr/>
      </p:nvGrpSpPr>
      <p:grpSpPr>
        <a:xfrm>
          <a:off x="0" y="0"/>
          <a:ext cx="0" cy="0"/>
          <a:chOff x="0" y="0"/>
          <a:chExt cx="0" cy="0"/>
        </a:xfrm>
      </p:grpSpPr>
      <p:sp>
        <p:nvSpPr>
          <p:cNvPr id="650" name="Google Shape;650;gb78eb9eec9_0_4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1" name="Google Shape;651;gb78eb9eec9_0_4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7" name="Shape 657"/>
        <p:cNvGrpSpPr/>
        <p:nvPr/>
      </p:nvGrpSpPr>
      <p:grpSpPr>
        <a:xfrm>
          <a:off x="0" y="0"/>
          <a:ext cx="0" cy="0"/>
          <a:chOff x="0" y="0"/>
          <a:chExt cx="0" cy="0"/>
        </a:xfrm>
      </p:grpSpPr>
      <p:sp>
        <p:nvSpPr>
          <p:cNvPr id="658" name="Google Shape;658;gb78eb9eec9_0_4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9" name="Google Shape;659;gb78eb9eec9_0_4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5" name="Shape 665"/>
        <p:cNvGrpSpPr/>
        <p:nvPr/>
      </p:nvGrpSpPr>
      <p:grpSpPr>
        <a:xfrm>
          <a:off x="0" y="0"/>
          <a:ext cx="0" cy="0"/>
          <a:chOff x="0" y="0"/>
          <a:chExt cx="0" cy="0"/>
        </a:xfrm>
      </p:grpSpPr>
      <p:sp>
        <p:nvSpPr>
          <p:cNvPr id="666" name="Google Shape;666;gb78eb9eec9_0_4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7" name="Google Shape;667;gb78eb9eec9_0_4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1" name="Shape 671"/>
        <p:cNvGrpSpPr/>
        <p:nvPr/>
      </p:nvGrpSpPr>
      <p:grpSpPr>
        <a:xfrm>
          <a:off x="0" y="0"/>
          <a:ext cx="0" cy="0"/>
          <a:chOff x="0" y="0"/>
          <a:chExt cx="0" cy="0"/>
        </a:xfrm>
      </p:grpSpPr>
      <p:sp>
        <p:nvSpPr>
          <p:cNvPr id="672" name="Google Shape;672;gb78eb9eec9_0_4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3" name="Google Shape;673;gb78eb9eec9_0_4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9" name="Shape 679"/>
        <p:cNvGrpSpPr/>
        <p:nvPr/>
      </p:nvGrpSpPr>
      <p:grpSpPr>
        <a:xfrm>
          <a:off x="0" y="0"/>
          <a:ext cx="0" cy="0"/>
          <a:chOff x="0" y="0"/>
          <a:chExt cx="0" cy="0"/>
        </a:xfrm>
      </p:grpSpPr>
      <p:sp>
        <p:nvSpPr>
          <p:cNvPr id="680" name="Google Shape;680;gc1d70b81db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1" name="Google Shape;681;gc1d70b81db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5" name="Shape 685"/>
        <p:cNvGrpSpPr/>
        <p:nvPr/>
      </p:nvGrpSpPr>
      <p:grpSpPr>
        <a:xfrm>
          <a:off x="0" y="0"/>
          <a:ext cx="0" cy="0"/>
          <a:chOff x="0" y="0"/>
          <a:chExt cx="0" cy="0"/>
        </a:xfrm>
      </p:grpSpPr>
      <p:sp>
        <p:nvSpPr>
          <p:cNvPr id="686" name="Google Shape;686;gb78eb9eec9_0_4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7" name="Google Shape;687;gb78eb9eec9_0_4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1" name="Shape 691"/>
        <p:cNvGrpSpPr/>
        <p:nvPr/>
      </p:nvGrpSpPr>
      <p:grpSpPr>
        <a:xfrm>
          <a:off x="0" y="0"/>
          <a:ext cx="0" cy="0"/>
          <a:chOff x="0" y="0"/>
          <a:chExt cx="0" cy="0"/>
        </a:xfrm>
      </p:grpSpPr>
      <p:sp>
        <p:nvSpPr>
          <p:cNvPr id="692" name="Google Shape;692;gb78eb9eec9_0_4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3" name="Google Shape;693;gb78eb9eec9_0_4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7" name="Shape 697"/>
        <p:cNvGrpSpPr/>
        <p:nvPr/>
      </p:nvGrpSpPr>
      <p:grpSpPr>
        <a:xfrm>
          <a:off x="0" y="0"/>
          <a:ext cx="0" cy="0"/>
          <a:chOff x="0" y="0"/>
          <a:chExt cx="0" cy="0"/>
        </a:xfrm>
      </p:grpSpPr>
      <p:sp>
        <p:nvSpPr>
          <p:cNvPr id="698" name="Google Shape;698;gb78eb9eec9_0_4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9" name="Google Shape;699;gb78eb9eec9_0_4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3" name="Shape 703"/>
        <p:cNvGrpSpPr/>
        <p:nvPr/>
      </p:nvGrpSpPr>
      <p:grpSpPr>
        <a:xfrm>
          <a:off x="0" y="0"/>
          <a:ext cx="0" cy="0"/>
          <a:chOff x="0" y="0"/>
          <a:chExt cx="0" cy="0"/>
        </a:xfrm>
      </p:grpSpPr>
      <p:sp>
        <p:nvSpPr>
          <p:cNvPr id="704" name="Google Shape;704;gb78eb9eec9_0_4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5" name="Google Shape;705;gb78eb9eec9_0_4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b11dec11c7_1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b11dec11c7_1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9" name="Shape 709"/>
        <p:cNvGrpSpPr/>
        <p:nvPr/>
      </p:nvGrpSpPr>
      <p:grpSpPr>
        <a:xfrm>
          <a:off x="0" y="0"/>
          <a:ext cx="0" cy="0"/>
          <a:chOff x="0" y="0"/>
          <a:chExt cx="0" cy="0"/>
        </a:xfrm>
      </p:grpSpPr>
      <p:sp>
        <p:nvSpPr>
          <p:cNvPr id="710" name="Google Shape;710;gb78eb9eec9_0_4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1" name="Google Shape;711;gb78eb9eec9_0_4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5" name="Shape 715"/>
        <p:cNvGrpSpPr/>
        <p:nvPr/>
      </p:nvGrpSpPr>
      <p:grpSpPr>
        <a:xfrm>
          <a:off x="0" y="0"/>
          <a:ext cx="0" cy="0"/>
          <a:chOff x="0" y="0"/>
          <a:chExt cx="0" cy="0"/>
        </a:xfrm>
      </p:grpSpPr>
      <p:sp>
        <p:nvSpPr>
          <p:cNvPr id="716" name="Google Shape;716;gb78eb9eec9_0_4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7" name="Google Shape;717;gb78eb9eec9_0_4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1" name="Shape 721"/>
        <p:cNvGrpSpPr/>
        <p:nvPr/>
      </p:nvGrpSpPr>
      <p:grpSpPr>
        <a:xfrm>
          <a:off x="0" y="0"/>
          <a:ext cx="0" cy="0"/>
          <a:chOff x="0" y="0"/>
          <a:chExt cx="0" cy="0"/>
        </a:xfrm>
      </p:grpSpPr>
      <p:sp>
        <p:nvSpPr>
          <p:cNvPr id="722" name="Google Shape;722;gb78eb9eec9_0_4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3" name="Google Shape;723;gb78eb9eec9_0_4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9" name="Shape 729"/>
        <p:cNvGrpSpPr/>
        <p:nvPr/>
      </p:nvGrpSpPr>
      <p:grpSpPr>
        <a:xfrm>
          <a:off x="0" y="0"/>
          <a:ext cx="0" cy="0"/>
          <a:chOff x="0" y="0"/>
          <a:chExt cx="0" cy="0"/>
        </a:xfrm>
      </p:grpSpPr>
      <p:sp>
        <p:nvSpPr>
          <p:cNvPr id="730" name="Google Shape;730;gb78eb9eec9_0_5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1" name="Google Shape;731;gb78eb9eec9_0_5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5" name="Shape 735"/>
        <p:cNvGrpSpPr/>
        <p:nvPr/>
      </p:nvGrpSpPr>
      <p:grpSpPr>
        <a:xfrm>
          <a:off x="0" y="0"/>
          <a:ext cx="0" cy="0"/>
          <a:chOff x="0" y="0"/>
          <a:chExt cx="0" cy="0"/>
        </a:xfrm>
      </p:grpSpPr>
      <p:sp>
        <p:nvSpPr>
          <p:cNvPr id="736" name="Google Shape;736;gb78eb9eec9_0_5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7" name="Google Shape;737;gb78eb9eec9_0_5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1" name="Shape 741"/>
        <p:cNvGrpSpPr/>
        <p:nvPr/>
      </p:nvGrpSpPr>
      <p:grpSpPr>
        <a:xfrm>
          <a:off x="0" y="0"/>
          <a:ext cx="0" cy="0"/>
          <a:chOff x="0" y="0"/>
          <a:chExt cx="0" cy="0"/>
        </a:xfrm>
      </p:grpSpPr>
      <p:sp>
        <p:nvSpPr>
          <p:cNvPr id="742" name="Google Shape;742;gb78eb9eec9_0_5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3" name="Google Shape;743;gb78eb9eec9_0_5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7" name="Shape 747"/>
        <p:cNvGrpSpPr/>
        <p:nvPr/>
      </p:nvGrpSpPr>
      <p:grpSpPr>
        <a:xfrm>
          <a:off x="0" y="0"/>
          <a:ext cx="0" cy="0"/>
          <a:chOff x="0" y="0"/>
          <a:chExt cx="0" cy="0"/>
        </a:xfrm>
      </p:grpSpPr>
      <p:sp>
        <p:nvSpPr>
          <p:cNvPr id="748" name="Google Shape;748;gb78eb9eec9_0_5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9" name="Google Shape;749;gb78eb9eec9_0_5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4" name="Shape 754"/>
        <p:cNvGrpSpPr/>
        <p:nvPr/>
      </p:nvGrpSpPr>
      <p:grpSpPr>
        <a:xfrm>
          <a:off x="0" y="0"/>
          <a:ext cx="0" cy="0"/>
          <a:chOff x="0" y="0"/>
          <a:chExt cx="0" cy="0"/>
        </a:xfrm>
      </p:grpSpPr>
      <p:sp>
        <p:nvSpPr>
          <p:cNvPr id="755" name="Google Shape;755;gb78eb9eec9_0_5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6" name="Google Shape;756;gb78eb9eec9_0_5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1" name="Shape 761"/>
        <p:cNvGrpSpPr/>
        <p:nvPr/>
      </p:nvGrpSpPr>
      <p:grpSpPr>
        <a:xfrm>
          <a:off x="0" y="0"/>
          <a:ext cx="0" cy="0"/>
          <a:chOff x="0" y="0"/>
          <a:chExt cx="0" cy="0"/>
        </a:xfrm>
      </p:grpSpPr>
      <p:sp>
        <p:nvSpPr>
          <p:cNvPr id="762" name="Google Shape;762;gc7676a7c97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3" name="Google Shape;763;gc7676a7c97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8" name="Shape 768"/>
        <p:cNvGrpSpPr/>
        <p:nvPr/>
      </p:nvGrpSpPr>
      <p:grpSpPr>
        <a:xfrm>
          <a:off x="0" y="0"/>
          <a:ext cx="0" cy="0"/>
          <a:chOff x="0" y="0"/>
          <a:chExt cx="0" cy="0"/>
        </a:xfrm>
      </p:grpSpPr>
      <p:sp>
        <p:nvSpPr>
          <p:cNvPr id="769" name="Google Shape;769;gc7676a7c97_1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0" name="Google Shape;770;gc7676a7c97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1600"/>
              </a:spcBef>
              <a:spcAft>
                <a:spcPts val="0"/>
              </a:spcAft>
              <a:buClr>
                <a:schemeClr val="lt1"/>
              </a:buClr>
              <a:buSzPts val="1100"/>
              <a:buChar char="○"/>
              <a:defRPr>
                <a:solidFill>
                  <a:schemeClr val="lt1"/>
                </a:solidFill>
              </a:defRPr>
            </a:lvl2pPr>
            <a:lvl3pPr indent="-298450" lvl="2" marL="1371600">
              <a:spcBef>
                <a:spcPts val="1600"/>
              </a:spcBef>
              <a:spcAft>
                <a:spcPts val="0"/>
              </a:spcAft>
              <a:buClr>
                <a:schemeClr val="lt1"/>
              </a:buClr>
              <a:buSzPts val="1100"/>
              <a:buChar char="■"/>
              <a:defRPr>
                <a:solidFill>
                  <a:schemeClr val="lt1"/>
                </a:solidFill>
              </a:defRPr>
            </a:lvl3pPr>
            <a:lvl4pPr indent="-298450" lvl="3" marL="1828800">
              <a:spcBef>
                <a:spcPts val="1600"/>
              </a:spcBef>
              <a:spcAft>
                <a:spcPts val="0"/>
              </a:spcAft>
              <a:buClr>
                <a:schemeClr val="lt1"/>
              </a:buClr>
              <a:buSzPts val="1100"/>
              <a:buChar char="●"/>
              <a:defRPr>
                <a:solidFill>
                  <a:schemeClr val="lt1"/>
                </a:solidFill>
              </a:defRPr>
            </a:lvl4pPr>
            <a:lvl5pPr indent="-298450" lvl="4" marL="2286000">
              <a:spcBef>
                <a:spcPts val="1600"/>
              </a:spcBef>
              <a:spcAft>
                <a:spcPts val="0"/>
              </a:spcAft>
              <a:buClr>
                <a:schemeClr val="lt1"/>
              </a:buClr>
              <a:buSzPts val="1100"/>
              <a:buChar char="○"/>
              <a:defRPr>
                <a:solidFill>
                  <a:schemeClr val="lt1"/>
                </a:solidFill>
              </a:defRPr>
            </a:lvl5pPr>
            <a:lvl6pPr indent="-298450" lvl="5" marL="2743200">
              <a:spcBef>
                <a:spcPts val="1600"/>
              </a:spcBef>
              <a:spcAft>
                <a:spcPts val="0"/>
              </a:spcAft>
              <a:buClr>
                <a:schemeClr val="lt1"/>
              </a:buClr>
              <a:buSzPts val="1100"/>
              <a:buChar char="■"/>
              <a:defRPr>
                <a:solidFill>
                  <a:schemeClr val="lt1"/>
                </a:solidFill>
              </a:defRPr>
            </a:lvl6pPr>
            <a:lvl7pPr indent="-298450" lvl="6" marL="3200400">
              <a:spcBef>
                <a:spcPts val="1600"/>
              </a:spcBef>
              <a:spcAft>
                <a:spcPts val="0"/>
              </a:spcAft>
              <a:buClr>
                <a:schemeClr val="lt1"/>
              </a:buClr>
              <a:buSzPts val="1100"/>
              <a:buChar char="●"/>
              <a:defRPr>
                <a:solidFill>
                  <a:schemeClr val="lt1"/>
                </a:solidFill>
              </a:defRPr>
            </a:lvl7pPr>
            <a:lvl8pPr indent="-298450" lvl="7" marL="3657600">
              <a:spcBef>
                <a:spcPts val="1600"/>
              </a:spcBef>
              <a:spcAft>
                <a:spcPts val="0"/>
              </a:spcAft>
              <a:buClr>
                <a:schemeClr val="lt1"/>
              </a:buClr>
              <a:buSzPts val="1100"/>
              <a:buChar char="○"/>
              <a:defRPr>
                <a:solidFill>
                  <a:schemeClr val="lt1"/>
                </a:solidFill>
              </a:defRPr>
            </a:lvl8pPr>
            <a:lvl9pPr indent="-298450" lvl="8" marL="4114800">
              <a:spcBef>
                <a:spcPts val="1600"/>
              </a:spcBef>
              <a:spcAft>
                <a:spcPts val="160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2800"/>
              <a:buFont typeface="Raleway"/>
              <a:buNone/>
              <a:defRPr b="1" sz="2800">
                <a:latin typeface="Raleway"/>
                <a:ea typeface="Raleway"/>
                <a:cs typeface="Raleway"/>
                <a:sym typeface="Raleway"/>
              </a:defRPr>
            </a:lvl1pPr>
            <a:lvl2pPr lvl="1">
              <a:spcBef>
                <a:spcPts val="0"/>
              </a:spcBef>
              <a:spcAft>
                <a:spcPts val="0"/>
              </a:spcAft>
              <a:buSzPts val="2800"/>
              <a:buFont typeface="Raleway"/>
              <a:buNone/>
              <a:defRPr b="1" sz="2800">
                <a:latin typeface="Raleway"/>
                <a:ea typeface="Raleway"/>
                <a:cs typeface="Raleway"/>
                <a:sym typeface="Raleway"/>
              </a:defRPr>
            </a:lvl2pPr>
            <a:lvl3pPr lvl="2">
              <a:spcBef>
                <a:spcPts val="0"/>
              </a:spcBef>
              <a:spcAft>
                <a:spcPts val="0"/>
              </a:spcAft>
              <a:buSzPts val="2800"/>
              <a:buFont typeface="Raleway"/>
              <a:buNone/>
              <a:defRPr b="1" sz="2800">
                <a:latin typeface="Raleway"/>
                <a:ea typeface="Raleway"/>
                <a:cs typeface="Raleway"/>
                <a:sym typeface="Raleway"/>
              </a:defRPr>
            </a:lvl3pPr>
            <a:lvl4pPr lvl="3">
              <a:spcBef>
                <a:spcPts val="0"/>
              </a:spcBef>
              <a:spcAft>
                <a:spcPts val="0"/>
              </a:spcAft>
              <a:buSzPts val="2800"/>
              <a:buFont typeface="Raleway"/>
              <a:buNone/>
              <a:defRPr b="1" sz="2800">
                <a:latin typeface="Raleway"/>
                <a:ea typeface="Raleway"/>
                <a:cs typeface="Raleway"/>
                <a:sym typeface="Raleway"/>
              </a:defRPr>
            </a:lvl4pPr>
            <a:lvl5pPr lvl="4">
              <a:spcBef>
                <a:spcPts val="0"/>
              </a:spcBef>
              <a:spcAft>
                <a:spcPts val="0"/>
              </a:spcAft>
              <a:buSzPts val="2800"/>
              <a:buFont typeface="Raleway"/>
              <a:buNone/>
              <a:defRPr b="1" sz="2800">
                <a:latin typeface="Raleway"/>
                <a:ea typeface="Raleway"/>
                <a:cs typeface="Raleway"/>
                <a:sym typeface="Raleway"/>
              </a:defRPr>
            </a:lvl5pPr>
            <a:lvl6pPr lvl="5">
              <a:spcBef>
                <a:spcPts val="0"/>
              </a:spcBef>
              <a:spcAft>
                <a:spcPts val="0"/>
              </a:spcAft>
              <a:buSzPts val="2800"/>
              <a:buFont typeface="Raleway"/>
              <a:buNone/>
              <a:defRPr b="1" sz="2800">
                <a:latin typeface="Raleway"/>
                <a:ea typeface="Raleway"/>
                <a:cs typeface="Raleway"/>
                <a:sym typeface="Raleway"/>
              </a:defRPr>
            </a:lvl6pPr>
            <a:lvl7pPr lvl="6">
              <a:spcBef>
                <a:spcPts val="0"/>
              </a:spcBef>
              <a:spcAft>
                <a:spcPts val="0"/>
              </a:spcAft>
              <a:buSzPts val="2800"/>
              <a:buFont typeface="Raleway"/>
              <a:buNone/>
              <a:defRPr b="1" sz="2800">
                <a:latin typeface="Raleway"/>
                <a:ea typeface="Raleway"/>
                <a:cs typeface="Raleway"/>
                <a:sym typeface="Raleway"/>
              </a:defRPr>
            </a:lvl7pPr>
            <a:lvl8pPr lvl="7">
              <a:spcBef>
                <a:spcPts val="0"/>
              </a:spcBef>
              <a:spcAft>
                <a:spcPts val="0"/>
              </a:spcAft>
              <a:buSzPts val="2800"/>
              <a:buFont typeface="Raleway"/>
              <a:buNone/>
              <a:defRPr b="1" sz="2800">
                <a:latin typeface="Raleway"/>
                <a:ea typeface="Raleway"/>
                <a:cs typeface="Raleway"/>
                <a:sym typeface="Raleway"/>
              </a:defRPr>
            </a:lvl8pPr>
            <a:lvl9pPr lvl="8">
              <a:spcBef>
                <a:spcPts val="0"/>
              </a:spcBef>
              <a:spcAft>
                <a:spcPts val="0"/>
              </a:spcAft>
              <a:buSzPts val="2800"/>
              <a:buFont typeface="Raleway"/>
              <a:buNone/>
              <a:defRPr b="1" sz="2800">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0.xml"/><Relationship Id="rId3" Type="http://schemas.openxmlformats.org/officeDocument/2006/relationships/image" Target="../media/image95.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1.xml"/><Relationship Id="rId3" Type="http://schemas.openxmlformats.org/officeDocument/2006/relationships/image" Target="../media/image95.png"/><Relationship Id="rId4" Type="http://schemas.openxmlformats.org/officeDocument/2006/relationships/image" Target="../media/image94.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2.xml"/><Relationship Id="rId3" Type="http://schemas.openxmlformats.org/officeDocument/2006/relationships/image" Target="../media/image95.png"/><Relationship Id="rId4" Type="http://schemas.openxmlformats.org/officeDocument/2006/relationships/image" Target="../media/image100.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3.xml"/><Relationship Id="rId3" Type="http://schemas.openxmlformats.org/officeDocument/2006/relationships/image" Target="../media/image95.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4.xml"/><Relationship Id="rId3" Type="http://schemas.openxmlformats.org/officeDocument/2006/relationships/image" Target="../media/image95.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5.xml"/><Relationship Id="rId3" Type="http://schemas.openxmlformats.org/officeDocument/2006/relationships/image" Target="../media/image95.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6.xml"/><Relationship Id="rId3" Type="http://schemas.openxmlformats.org/officeDocument/2006/relationships/image" Target="../media/image29.png"/><Relationship Id="rId4" Type="http://schemas.openxmlformats.org/officeDocument/2006/relationships/image" Target="../media/image95.png"/><Relationship Id="rId5" Type="http://schemas.openxmlformats.org/officeDocument/2006/relationships/image" Target="../media/image97.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7.xml"/><Relationship Id="rId3" Type="http://schemas.openxmlformats.org/officeDocument/2006/relationships/image" Target="../media/image29.png"/><Relationship Id="rId4" Type="http://schemas.openxmlformats.org/officeDocument/2006/relationships/image" Target="../media/image95.png"/><Relationship Id="rId5" Type="http://schemas.openxmlformats.org/officeDocument/2006/relationships/image" Target="../media/image98.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8.xml"/><Relationship Id="rId3" Type="http://schemas.openxmlformats.org/officeDocument/2006/relationships/hyperlink" Target="https://getbootstrap.com/" TargetMode="External"/><Relationship Id="rId4" Type="http://schemas.openxmlformats.org/officeDocument/2006/relationships/image" Target="../media/image95.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0.xml"/><Relationship Id="rId3" Type="http://schemas.openxmlformats.org/officeDocument/2006/relationships/image" Target="../media/image99.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2.xml"/><Relationship Id="rId3" Type="http://schemas.openxmlformats.org/officeDocument/2006/relationships/hyperlink" Target="https://www.thebalancesmb.com/before-you-buy-a-laptop-or-notebook-computer-2946956" TargetMode="Externa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5.xml"/><Relationship Id="rId3" Type="http://schemas.openxmlformats.org/officeDocument/2006/relationships/image" Target="../media/image102.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6.xml"/><Relationship Id="rId3" Type="http://schemas.openxmlformats.org/officeDocument/2006/relationships/image" Target="../media/image103.png"/><Relationship Id="rId4" Type="http://schemas.openxmlformats.org/officeDocument/2006/relationships/image" Target="../media/image105.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8.xml"/><Relationship Id="rId3" Type="http://schemas.openxmlformats.org/officeDocument/2006/relationships/image" Target="../media/image78.png"/><Relationship Id="rId4" Type="http://schemas.openxmlformats.org/officeDocument/2006/relationships/image" Target="../media/image107.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9.xml"/><Relationship Id="rId3" Type="http://schemas.openxmlformats.org/officeDocument/2006/relationships/image" Target="../media/image74.png"/><Relationship Id="rId4" Type="http://schemas.openxmlformats.org/officeDocument/2006/relationships/image" Target="../media/image10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0.xml"/><Relationship Id="rId3" Type="http://schemas.openxmlformats.org/officeDocument/2006/relationships/image" Target="../media/image104.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1.xml"/><Relationship Id="rId3" Type="http://schemas.openxmlformats.org/officeDocument/2006/relationships/image" Target="../media/image106.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2.xml"/><Relationship Id="rId3" Type="http://schemas.openxmlformats.org/officeDocument/2006/relationships/hyperlink" Target="http://www.webtrainingcentre.com/html-css-projects/html-css-responsive-web-design-template/" TargetMode="External"/><Relationship Id="rId4" Type="http://schemas.openxmlformats.org/officeDocument/2006/relationships/image" Target="../media/image108.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20.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2.png"/><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1.png"/><Relationship Id="rId4" Type="http://schemas.openxmlformats.org/officeDocument/2006/relationships/image" Target="../media/image10.png"/><Relationship Id="rId5" Type="http://schemas.openxmlformats.org/officeDocument/2006/relationships/image" Target="../media/image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9.png"/><Relationship Id="rId4" Type="http://schemas.openxmlformats.org/officeDocument/2006/relationships/image" Target="../media/image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8.png"/><Relationship Id="rId4" Type="http://schemas.openxmlformats.org/officeDocument/2006/relationships/image" Target="../media/image10.png"/><Relationship Id="rId5" Type="http://schemas.openxmlformats.org/officeDocument/2006/relationships/image" Target="../media/image1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6.png"/><Relationship Id="rId4" Type="http://schemas.openxmlformats.org/officeDocument/2006/relationships/image" Target="../media/image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15.png"/><Relationship Id="rId4" Type="http://schemas.openxmlformats.org/officeDocument/2006/relationships/image" Target="../media/image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14.png"/><Relationship Id="rId4" Type="http://schemas.openxmlformats.org/officeDocument/2006/relationships/image" Target="../media/image10.png"/><Relationship Id="rId5" Type="http://schemas.openxmlformats.org/officeDocument/2006/relationships/image" Target="../media/image2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44.png"/><Relationship Id="rId4" Type="http://schemas.openxmlformats.org/officeDocument/2006/relationships/image" Target="../media/image10.png"/><Relationship Id="rId5" Type="http://schemas.openxmlformats.org/officeDocument/2006/relationships/image" Target="../media/image2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10.png"/><Relationship Id="rId4" Type="http://schemas.openxmlformats.org/officeDocument/2006/relationships/image" Target="../media/image26.png"/><Relationship Id="rId5" Type="http://schemas.openxmlformats.org/officeDocument/2006/relationships/image" Target="../media/image2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2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33.png"/><Relationship Id="rId4" Type="http://schemas.openxmlformats.org/officeDocument/2006/relationships/image" Target="../media/image3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47.png"/><Relationship Id="rId4" Type="http://schemas.openxmlformats.org/officeDocument/2006/relationships/image" Target="../media/image2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29.png"/><Relationship Id="rId4" Type="http://schemas.openxmlformats.org/officeDocument/2006/relationships/image" Target="../media/image4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3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29.png"/><Relationship Id="rId4" Type="http://schemas.openxmlformats.org/officeDocument/2006/relationships/image" Target="../media/image32.png"/><Relationship Id="rId5" Type="http://schemas.openxmlformats.org/officeDocument/2006/relationships/image" Target="../media/image4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29.png"/><Relationship Id="rId4" Type="http://schemas.openxmlformats.org/officeDocument/2006/relationships/image" Target="../media/image4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29.png"/><Relationship Id="rId4" Type="http://schemas.openxmlformats.org/officeDocument/2006/relationships/image" Target="../media/image37.png"/><Relationship Id="rId5" Type="http://schemas.openxmlformats.org/officeDocument/2006/relationships/image" Target="../media/image48.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41.png"/><Relationship Id="rId4" Type="http://schemas.openxmlformats.org/officeDocument/2006/relationships/image" Target="../media/image29.png"/><Relationship Id="rId5" Type="http://schemas.openxmlformats.org/officeDocument/2006/relationships/image" Target="../media/image50.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29.png"/><Relationship Id="rId4" Type="http://schemas.openxmlformats.org/officeDocument/2006/relationships/image" Target="../media/image45.png"/><Relationship Id="rId5" Type="http://schemas.openxmlformats.org/officeDocument/2006/relationships/image" Target="../media/image56.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29.png"/><Relationship Id="rId4" Type="http://schemas.openxmlformats.org/officeDocument/2006/relationships/image" Target="../media/image52.png"/><Relationship Id="rId5" Type="http://schemas.openxmlformats.org/officeDocument/2006/relationships/image" Target="../media/image55.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29.png"/><Relationship Id="rId4" Type="http://schemas.openxmlformats.org/officeDocument/2006/relationships/image" Target="../media/image59.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29.png"/><Relationship Id="rId4" Type="http://schemas.openxmlformats.org/officeDocument/2006/relationships/image" Target="../media/image67.jp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29.png"/><Relationship Id="rId4" Type="http://schemas.openxmlformats.org/officeDocument/2006/relationships/image" Target="../media/image53.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29.png"/><Relationship Id="rId4" Type="http://schemas.openxmlformats.org/officeDocument/2006/relationships/image" Target="../media/image60.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29.png"/><Relationship Id="rId4" Type="http://schemas.openxmlformats.org/officeDocument/2006/relationships/image" Target="../media/image65.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29.png"/><Relationship Id="rId4" Type="http://schemas.openxmlformats.org/officeDocument/2006/relationships/image" Target="../media/image64.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29.png"/><Relationship Id="rId4" Type="http://schemas.openxmlformats.org/officeDocument/2006/relationships/image" Target="../media/image6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image" Target="../media/image29.png"/><Relationship Id="rId4" Type="http://schemas.openxmlformats.org/officeDocument/2006/relationships/image" Target="../media/image69.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29.png"/><Relationship Id="rId4" Type="http://schemas.openxmlformats.org/officeDocument/2006/relationships/image" Target="../media/image70.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image" Target="../media/image29.png"/><Relationship Id="rId4" Type="http://schemas.openxmlformats.org/officeDocument/2006/relationships/image" Target="../media/image76.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 Id="rId3" Type="http://schemas.openxmlformats.org/officeDocument/2006/relationships/image" Target="../media/image29.png"/><Relationship Id="rId4" Type="http://schemas.openxmlformats.org/officeDocument/2006/relationships/image" Target="../media/image71.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image" Target="../media/image29.png"/><Relationship Id="rId4" Type="http://schemas.openxmlformats.org/officeDocument/2006/relationships/image" Target="../media/image75.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 Id="rId3" Type="http://schemas.openxmlformats.org/officeDocument/2006/relationships/image" Target="../media/image79.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 Id="rId3" Type="http://schemas.openxmlformats.org/officeDocument/2006/relationships/image" Target="../media/image74.png"/><Relationship Id="rId4" Type="http://schemas.openxmlformats.org/officeDocument/2006/relationships/image" Target="../media/image78.png"/><Relationship Id="rId5" Type="http://schemas.openxmlformats.org/officeDocument/2006/relationships/image" Target="../media/image81.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36.jp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0.xml"/><Relationship Id="rId3" Type="http://schemas.openxmlformats.org/officeDocument/2006/relationships/image" Target="../media/image29.png"/><Relationship Id="rId4" Type="http://schemas.openxmlformats.org/officeDocument/2006/relationships/image" Target="../media/image85.png"/><Relationship Id="rId5" Type="http://schemas.openxmlformats.org/officeDocument/2006/relationships/image" Target="../media/image93.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1.xml"/><Relationship Id="rId3" Type="http://schemas.openxmlformats.org/officeDocument/2006/relationships/image" Target="../media/image29.png"/><Relationship Id="rId4" Type="http://schemas.openxmlformats.org/officeDocument/2006/relationships/image" Target="../media/image84.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2.xml"/><Relationship Id="rId3" Type="http://schemas.openxmlformats.org/officeDocument/2006/relationships/image" Target="../media/image29.png"/><Relationship Id="rId4" Type="http://schemas.openxmlformats.org/officeDocument/2006/relationships/image" Target="../media/image82.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3.xml"/><Relationship Id="rId3" Type="http://schemas.openxmlformats.org/officeDocument/2006/relationships/hyperlink" Target="http://www.google.co.in" TargetMode="Externa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4.xml"/><Relationship Id="rId3" Type="http://schemas.openxmlformats.org/officeDocument/2006/relationships/image" Target="../media/image89.png"/><Relationship Id="rId4" Type="http://schemas.openxmlformats.org/officeDocument/2006/relationships/image" Target="../media/image90.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5.xml"/><Relationship Id="rId3" Type="http://schemas.openxmlformats.org/officeDocument/2006/relationships/hyperlink" Target="https://www.google.co.in" TargetMode="Externa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2.xml"/><Relationship Id="rId3" Type="http://schemas.openxmlformats.org/officeDocument/2006/relationships/image" Target="../media/image29.png"/><Relationship Id="rId4" Type="http://schemas.openxmlformats.org/officeDocument/2006/relationships/image" Target="../media/image88.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6.xml"/><Relationship Id="rId3" Type="http://schemas.openxmlformats.org/officeDocument/2006/relationships/image" Target="../media/image87.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7.xml"/><Relationship Id="rId3" Type="http://schemas.openxmlformats.org/officeDocument/2006/relationships/image" Target="../media/image92.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8.xml"/><Relationship Id="rId3" Type="http://schemas.openxmlformats.org/officeDocument/2006/relationships/image" Target="../media/image95.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9.xml"/><Relationship Id="rId3" Type="http://schemas.openxmlformats.org/officeDocument/2006/relationships/image" Target="../media/image9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3"/>
          <p:cNvSpPr txBox="1"/>
          <p:nvPr>
            <p:ph type="ctrTitle"/>
          </p:nvPr>
        </p:nvSpPr>
        <p:spPr>
          <a:xfrm>
            <a:off x="729450" y="1322450"/>
            <a:ext cx="7688100" cy="227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4800">
                <a:solidFill>
                  <a:srgbClr val="000000"/>
                </a:solidFill>
              </a:rPr>
              <a:t>Introduction to</a:t>
            </a:r>
            <a:endParaRPr sz="4800">
              <a:solidFill>
                <a:srgbClr val="000000"/>
              </a:solidFill>
            </a:endParaRPr>
          </a:p>
          <a:p>
            <a:pPr indent="0" lvl="0" marL="0" rtl="0" algn="l">
              <a:spcBef>
                <a:spcPts val="0"/>
              </a:spcBef>
              <a:spcAft>
                <a:spcPts val="0"/>
              </a:spcAft>
              <a:buNone/>
            </a:pPr>
            <a:r>
              <a:rPr lang="en-GB" sz="4800">
                <a:solidFill>
                  <a:srgbClr val="000000"/>
                </a:solidFill>
              </a:rPr>
              <a:t>Cascading Styles Sheets (CSS)</a:t>
            </a:r>
            <a:endParaRPr/>
          </a:p>
          <a:p>
            <a:pPr indent="0" lvl="0" marL="0" rtl="0" algn="l">
              <a:spcBef>
                <a:spcPts val="0"/>
              </a:spcBef>
              <a:spcAft>
                <a:spcPts val="0"/>
              </a:spcAft>
              <a:buNone/>
            </a:pPr>
            <a:r>
              <a:t/>
            </a:r>
            <a:endParaRPr/>
          </a:p>
        </p:txBody>
      </p:sp>
      <p:sp>
        <p:nvSpPr>
          <p:cNvPr id="87" name="Google Shape;87;p13"/>
          <p:cNvSpPr txBox="1"/>
          <p:nvPr>
            <p:ph idx="1" type="subTitle"/>
          </p:nvPr>
        </p:nvSpPr>
        <p:spPr>
          <a:xfrm>
            <a:off x="729625" y="3727525"/>
            <a:ext cx="7688100" cy="43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1400"/>
              <a:t>Easy Learning with CSS “Enjoy The Course”</a:t>
            </a:r>
            <a:endParaRPr/>
          </a:p>
        </p:txBody>
      </p:sp>
      <p:sp>
        <p:nvSpPr>
          <p:cNvPr id="88" name="Google Shape;88;p13"/>
          <p:cNvSpPr txBox="1"/>
          <p:nvPr/>
        </p:nvSpPr>
        <p:spPr>
          <a:xfrm>
            <a:off x="6780900" y="56600"/>
            <a:ext cx="2363100" cy="162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GB" sz="800">
                <a:latin typeface="Lato"/>
                <a:ea typeface="Lato"/>
                <a:cs typeface="Lato"/>
                <a:sym typeface="Lato"/>
              </a:rPr>
              <a:t>CSS Tutorial by Manu E S</a:t>
            </a:r>
            <a:endParaRPr sz="800">
              <a:latin typeface="Lato"/>
              <a:ea typeface="Lato"/>
              <a:cs typeface="Lato"/>
              <a:sym typeface="La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22"/>
          <p:cNvSpPr txBox="1"/>
          <p:nvPr>
            <p:ph type="title"/>
          </p:nvPr>
        </p:nvSpPr>
        <p:spPr>
          <a:xfrm>
            <a:off x="729450" y="5762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External</a:t>
            </a:r>
            <a:r>
              <a:rPr lang="en-GB"/>
              <a:t> CSS</a:t>
            </a:r>
            <a:endParaRPr/>
          </a:p>
        </p:txBody>
      </p:sp>
      <p:sp>
        <p:nvSpPr>
          <p:cNvPr id="143" name="Google Shape;143;p22"/>
          <p:cNvSpPr txBox="1"/>
          <p:nvPr/>
        </p:nvSpPr>
        <p:spPr>
          <a:xfrm>
            <a:off x="834850" y="1443300"/>
            <a:ext cx="7931100" cy="36336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lang="en-GB" sz="1100">
                <a:solidFill>
                  <a:srgbClr val="666666"/>
                </a:solidFill>
                <a:latin typeface="Lato"/>
                <a:ea typeface="Lato"/>
                <a:cs typeface="Lato"/>
                <a:sym typeface="Lato"/>
              </a:rPr>
              <a:t>The third and most recommended way to include CSS is using an external stylesheet. We create a stylesheet with a .css</a:t>
            </a:r>
            <a:endParaRPr sz="1100">
              <a:solidFill>
                <a:srgbClr val="666666"/>
              </a:solidFill>
              <a:latin typeface="Lato"/>
              <a:ea typeface="Lato"/>
              <a:cs typeface="Lato"/>
              <a:sym typeface="Lato"/>
            </a:endParaRPr>
          </a:p>
          <a:p>
            <a:pPr indent="0" lvl="0" marL="0" rtl="0" algn="l">
              <a:lnSpc>
                <a:spcPct val="135714"/>
              </a:lnSpc>
              <a:spcBef>
                <a:spcPts val="0"/>
              </a:spcBef>
              <a:spcAft>
                <a:spcPts val="0"/>
              </a:spcAft>
              <a:buNone/>
            </a:pPr>
            <a:r>
              <a:rPr lang="en-GB" sz="1100">
                <a:solidFill>
                  <a:srgbClr val="666666"/>
                </a:solidFill>
                <a:latin typeface="Lato"/>
                <a:ea typeface="Lato"/>
                <a:cs typeface="Lato"/>
                <a:sym typeface="Lato"/>
              </a:rPr>
              <a:t>extension and include its link in the HTML document, like this:</a:t>
            </a:r>
            <a:endParaRPr sz="1100">
              <a:solidFill>
                <a:srgbClr val="666666"/>
              </a:solidFill>
              <a:latin typeface="Lato"/>
              <a:ea typeface="Lato"/>
              <a:cs typeface="Lato"/>
              <a:sym typeface="Lato"/>
            </a:endParaRPr>
          </a:p>
          <a:p>
            <a:pPr indent="0" lvl="0" marL="0" rtl="0" algn="l">
              <a:lnSpc>
                <a:spcPct val="135714"/>
              </a:lnSpc>
              <a:spcBef>
                <a:spcPts val="0"/>
              </a:spcBef>
              <a:spcAft>
                <a:spcPts val="0"/>
              </a:spcAft>
              <a:buNone/>
            </a:pPr>
            <a:r>
              <a:t/>
            </a:r>
            <a:endParaRPr sz="1100">
              <a:solidFill>
                <a:srgbClr val="666666"/>
              </a:solidFill>
              <a:latin typeface="Lato"/>
              <a:ea typeface="Lato"/>
              <a:cs typeface="Lato"/>
              <a:sym typeface="Lato"/>
            </a:endParaRPr>
          </a:p>
          <a:p>
            <a:pPr indent="0" lvl="0" marL="0" rtl="0" algn="l">
              <a:lnSpc>
                <a:spcPct val="135714"/>
              </a:lnSpc>
              <a:spcBef>
                <a:spcPts val="0"/>
              </a:spcBef>
              <a:spcAft>
                <a:spcPts val="0"/>
              </a:spcAft>
              <a:buNone/>
            </a:pPr>
            <a:r>
              <a:rPr lang="en-GB" sz="1000">
                <a:solidFill>
                  <a:srgbClr val="666666"/>
                </a:solidFill>
                <a:latin typeface="Courier New"/>
                <a:ea typeface="Courier New"/>
                <a:cs typeface="Courier New"/>
                <a:sym typeface="Courier New"/>
              </a:rPr>
              <a:t>&lt;head&gt;</a:t>
            </a:r>
            <a:endParaRPr sz="1000">
              <a:solidFill>
                <a:srgbClr val="666666"/>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GB" sz="1000">
                <a:solidFill>
                  <a:srgbClr val="666666"/>
                </a:solidFill>
                <a:latin typeface="Courier New"/>
                <a:ea typeface="Courier New"/>
                <a:cs typeface="Courier New"/>
                <a:sym typeface="Courier New"/>
              </a:rPr>
              <a:t>    &lt;link rel="stylesheet" href="style.css"&gt;</a:t>
            </a:r>
            <a:endParaRPr sz="1000">
              <a:solidFill>
                <a:srgbClr val="666666"/>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GB" sz="1000">
                <a:solidFill>
                  <a:srgbClr val="666666"/>
                </a:solidFill>
                <a:latin typeface="Courier New"/>
                <a:ea typeface="Courier New"/>
                <a:cs typeface="Courier New"/>
                <a:sym typeface="Courier New"/>
              </a:rPr>
              <a:t>&lt;/head&gt;</a:t>
            </a:r>
            <a:endParaRPr sz="1000">
              <a:solidFill>
                <a:srgbClr val="666666"/>
              </a:solidFill>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000">
              <a:solidFill>
                <a:srgbClr val="666666"/>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GB" sz="1100">
                <a:solidFill>
                  <a:srgbClr val="666666"/>
                </a:solidFill>
                <a:latin typeface="Lato"/>
                <a:ea typeface="Lato"/>
                <a:cs typeface="Lato"/>
                <a:sym typeface="Lato"/>
              </a:rPr>
              <a:t>In the code above, we have included the link of style.css file using the link element. We then write all of our CSS in a</a:t>
            </a:r>
            <a:endParaRPr sz="1100">
              <a:solidFill>
                <a:srgbClr val="666666"/>
              </a:solidFill>
              <a:latin typeface="Lato"/>
              <a:ea typeface="Lato"/>
              <a:cs typeface="Lato"/>
              <a:sym typeface="Lato"/>
            </a:endParaRPr>
          </a:p>
          <a:p>
            <a:pPr indent="0" lvl="0" marL="0" rtl="0" algn="l">
              <a:lnSpc>
                <a:spcPct val="135714"/>
              </a:lnSpc>
              <a:spcBef>
                <a:spcPts val="0"/>
              </a:spcBef>
              <a:spcAft>
                <a:spcPts val="0"/>
              </a:spcAft>
              <a:buNone/>
            </a:pPr>
            <a:r>
              <a:rPr lang="en-GB" sz="1100">
                <a:solidFill>
                  <a:srgbClr val="666666"/>
                </a:solidFill>
                <a:latin typeface="Lato"/>
                <a:ea typeface="Lato"/>
                <a:cs typeface="Lato"/>
                <a:sym typeface="Lato"/>
              </a:rPr>
              <a:t>separate stylesheet called style.css so that it’s easily manageable.</a:t>
            </a:r>
            <a:endParaRPr sz="1100">
              <a:solidFill>
                <a:srgbClr val="666666"/>
              </a:solidFill>
              <a:latin typeface="Lato"/>
              <a:ea typeface="Lato"/>
              <a:cs typeface="Lato"/>
              <a:sym typeface="Lato"/>
            </a:endParaRPr>
          </a:p>
          <a:p>
            <a:pPr indent="0" lvl="0" marL="0" rtl="0" algn="l">
              <a:lnSpc>
                <a:spcPct val="135714"/>
              </a:lnSpc>
              <a:spcBef>
                <a:spcPts val="0"/>
              </a:spcBef>
              <a:spcAft>
                <a:spcPts val="0"/>
              </a:spcAft>
              <a:buNone/>
            </a:pPr>
            <a:r>
              <a:t/>
            </a:r>
            <a:endParaRPr sz="1100">
              <a:solidFill>
                <a:srgbClr val="666666"/>
              </a:solidFill>
              <a:latin typeface="Lato"/>
              <a:ea typeface="Lato"/>
              <a:cs typeface="Lato"/>
              <a:sym typeface="Lato"/>
            </a:endParaRPr>
          </a:p>
          <a:p>
            <a:pPr indent="0" lvl="0" marL="0" rtl="0" algn="l">
              <a:lnSpc>
                <a:spcPct val="135714"/>
              </a:lnSpc>
              <a:spcBef>
                <a:spcPts val="0"/>
              </a:spcBef>
              <a:spcAft>
                <a:spcPts val="0"/>
              </a:spcAft>
              <a:buNone/>
            </a:pPr>
            <a:r>
              <a:rPr lang="en-GB" sz="1000">
                <a:solidFill>
                  <a:srgbClr val="666666"/>
                </a:solidFill>
                <a:latin typeface="Courier New"/>
                <a:ea typeface="Courier New"/>
                <a:cs typeface="Courier New"/>
                <a:sym typeface="Courier New"/>
              </a:rPr>
              <a:t>h1 {</a:t>
            </a:r>
            <a:endParaRPr sz="1000">
              <a:solidFill>
                <a:srgbClr val="666666"/>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GB" sz="1000">
                <a:solidFill>
                  <a:srgbClr val="666666"/>
                </a:solidFill>
                <a:latin typeface="Courier New"/>
                <a:ea typeface="Courier New"/>
                <a:cs typeface="Courier New"/>
                <a:sym typeface="Courier New"/>
              </a:rPr>
              <a:t>color: blue;</a:t>
            </a:r>
            <a:endParaRPr sz="1000">
              <a:solidFill>
                <a:srgbClr val="666666"/>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GB" sz="1000">
                <a:solidFill>
                  <a:srgbClr val="666666"/>
                </a:solidFill>
                <a:latin typeface="Courier New"/>
                <a:ea typeface="Courier New"/>
                <a:cs typeface="Courier New"/>
                <a:sym typeface="Courier New"/>
              </a:rPr>
              <a:t>}</a:t>
            </a:r>
            <a:endParaRPr sz="1000">
              <a:solidFill>
                <a:srgbClr val="666666"/>
              </a:solidFill>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000">
              <a:solidFill>
                <a:srgbClr val="666666"/>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GB" sz="1100">
                <a:solidFill>
                  <a:srgbClr val="666666"/>
                </a:solidFill>
                <a:latin typeface="Lato"/>
                <a:ea typeface="Lato"/>
                <a:cs typeface="Lato"/>
                <a:sym typeface="Lato"/>
              </a:rPr>
              <a:t>This stylesheet can also be imported into other HTML files, so this is great for reusability.</a:t>
            </a:r>
            <a:endParaRPr sz="1100">
              <a:solidFill>
                <a:srgbClr val="666666"/>
              </a:solidFill>
              <a:latin typeface="Lato"/>
              <a:ea typeface="Lato"/>
              <a:cs typeface="Lato"/>
              <a:sym typeface="Lato"/>
            </a:endParaRPr>
          </a:p>
          <a:p>
            <a:pPr indent="0" lvl="0" marL="0" rtl="0" algn="l">
              <a:spcBef>
                <a:spcPts val="0"/>
              </a:spcBef>
              <a:spcAft>
                <a:spcPts val="0"/>
              </a:spcAft>
              <a:buNone/>
            </a:pPr>
            <a:r>
              <a:t/>
            </a:r>
            <a:endParaRPr sz="1100">
              <a:solidFill>
                <a:srgbClr val="666666"/>
              </a:solidFill>
              <a:latin typeface="Lato"/>
              <a:ea typeface="Lato"/>
              <a:cs typeface="Lato"/>
              <a:sym typeface="Lato"/>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8" name="Shape 778"/>
        <p:cNvGrpSpPr/>
        <p:nvPr/>
      </p:nvGrpSpPr>
      <p:grpSpPr>
        <a:xfrm>
          <a:off x="0" y="0"/>
          <a:ext cx="0" cy="0"/>
          <a:chOff x="0" y="0"/>
          <a:chExt cx="0" cy="0"/>
        </a:xfrm>
      </p:grpSpPr>
      <p:sp>
        <p:nvSpPr>
          <p:cNvPr id="779" name="Google Shape;779;p112"/>
          <p:cNvSpPr txBox="1"/>
          <p:nvPr>
            <p:ph type="title"/>
          </p:nvPr>
        </p:nvSpPr>
        <p:spPr>
          <a:xfrm>
            <a:off x="729450" y="5778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What is Bootstrap ?</a:t>
            </a:r>
            <a:endParaRPr/>
          </a:p>
        </p:txBody>
      </p:sp>
      <p:sp>
        <p:nvSpPr>
          <p:cNvPr id="780" name="Google Shape;780;p112"/>
          <p:cNvSpPr txBox="1"/>
          <p:nvPr/>
        </p:nvSpPr>
        <p:spPr>
          <a:xfrm>
            <a:off x="732575" y="1372550"/>
            <a:ext cx="7583400" cy="30543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lang="en-GB" sz="1000">
                <a:solidFill>
                  <a:srgbClr val="666666"/>
                </a:solidFill>
                <a:latin typeface="Courier New"/>
                <a:ea typeface="Courier New"/>
                <a:cs typeface="Courier New"/>
                <a:sym typeface="Courier New"/>
              </a:rPr>
              <a:t>&lt;link rel="stylesheet" href="https://maxcdn.bootstrapcdn.com/bootstrap/4.1.3/css/bootstrap.min.css"&gt;</a:t>
            </a:r>
            <a:endParaRPr sz="1000">
              <a:solidFill>
                <a:srgbClr val="666666"/>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GB" sz="1000">
                <a:solidFill>
                  <a:srgbClr val="666666"/>
                </a:solidFill>
                <a:latin typeface="Courier New"/>
                <a:ea typeface="Courier New"/>
                <a:cs typeface="Courier New"/>
                <a:sym typeface="Courier New"/>
              </a:rPr>
              <a:t>    &lt;script src="https://ajax.googleapis.com/ajax/libs/jquery/3.3.1/jquery.min.js"&gt;&lt;/script&gt;</a:t>
            </a:r>
            <a:endParaRPr sz="1000">
              <a:solidFill>
                <a:srgbClr val="666666"/>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GB" sz="1000">
                <a:solidFill>
                  <a:srgbClr val="666666"/>
                </a:solidFill>
                <a:latin typeface="Courier New"/>
                <a:ea typeface="Courier New"/>
                <a:cs typeface="Courier New"/>
                <a:sym typeface="Courier New"/>
              </a:rPr>
              <a:t>    &lt;script src="https://cdnjs.cloudflare.com/ajax/libs/popper.js/1.14.3/umd/popper.min.js"&gt;&lt;/script&gt;</a:t>
            </a:r>
            <a:endParaRPr sz="1000">
              <a:solidFill>
                <a:srgbClr val="666666"/>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GB" sz="1000">
                <a:solidFill>
                  <a:srgbClr val="666666"/>
                </a:solidFill>
                <a:latin typeface="Courier New"/>
                <a:ea typeface="Courier New"/>
                <a:cs typeface="Courier New"/>
                <a:sym typeface="Courier New"/>
              </a:rPr>
              <a:t>    &lt;script src="https://maxcdn.bootstrapcdn.com/bootstrap/4.1.3/js/bootstrap.min.js"&gt;&lt;/script&gt;</a:t>
            </a:r>
            <a:endParaRPr sz="1000">
              <a:solidFill>
                <a:srgbClr val="666666"/>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GB" sz="1000">
                <a:solidFill>
                  <a:srgbClr val="666666"/>
                </a:solidFill>
                <a:latin typeface="Courier New"/>
                <a:ea typeface="Courier New"/>
                <a:cs typeface="Courier New"/>
                <a:sym typeface="Courier New"/>
              </a:rPr>
              <a:t>&lt;/head&gt;</a:t>
            </a:r>
            <a:endParaRPr sz="1000">
              <a:solidFill>
                <a:srgbClr val="666666"/>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GB" sz="1000">
                <a:solidFill>
                  <a:srgbClr val="666666"/>
                </a:solidFill>
                <a:latin typeface="Courier New"/>
                <a:ea typeface="Courier New"/>
                <a:cs typeface="Courier New"/>
                <a:sym typeface="Courier New"/>
              </a:rPr>
              <a:t>&lt;body&gt;</a:t>
            </a:r>
            <a:endParaRPr sz="1000">
              <a:solidFill>
                <a:srgbClr val="666666"/>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GB" sz="1000">
                <a:solidFill>
                  <a:srgbClr val="666666"/>
                </a:solidFill>
                <a:latin typeface="Courier New"/>
                <a:ea typeface="Courier New"/>
                <a:cs typeface="Courier New"/>
                <a:sym typeface="Courier New"/>
              </a:rPr>
              <a:t>    &lt;div&gt;</a:t>
            </a:r>
            <a:endParaRPr sz="1000">
              <a:solidFill>
                <a:srgbClr val="666666"/>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GB" sz="1000">
                <a:solidFill>
                  <a:srgbClr val="666666"/>
                </a:solidFill>
                <a:latin typeface="Courier New"/>
                <a:ea typeface="Courier New"/>
                <a:cs typeface="Courier New"/>
                <a:sym typeface="Courier New"/>
              </a:rPr>
              <a:t>        &lt;h2&gt;Without a Container&lt;/h2&gt;</a:t>
            </a:r>
            <a:endParaRPr sz="1000">
              <a:solidFill>
                <a:srgbClr val="666666"/>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GB" sz="1000">
                <a:solidFill>
                  <a:srgbClr val="666666"/>
                </a:solidFill>
                <a:latin typeface="Courier New"/>
                <a:ea typeface="Courier New"/>
                <a:cs typeface="Courier New"/>
                <a:sym typeface="Courier New"/>
              </a:rPr>
              <a:t>        &lt;p&gt;The container class is one of the most important Bootstrap classes.&lt;/p&gt;</a:t>
            </a:r>
            <a:endParaRPr sz="1000">
              <a:solidFill>
                <a:srgbClr val="666666"/>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GB" sz="1000">
                <a:solidFill>
                  <a:srgbClr val="666666"/>
                </a:solidFill>
                <a:latin typeface="Courier New"/>
                <a:ea typeface="Courier New"/>
                <a:cs typeface="Courier New"/>
                <a:sym typeface="Courier New"/>
              </a:rPr>
              <a:t>        &lt;p&gt;It provides margins, padding, alignments, and more, to HTML elements.&lt;/p&gt;</a:t>
            </a:r>
            <a:endParaRPr sz="1000">
              <a:solidFill>
                <a:srgbClr val="666666"/>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GB" sz="1000">
                <a:solidFill>
                  <a:srgbClr val="666666"/>
                </a:solidFill>
                <a:latin typeface="Courier New"/>
                <a:ea typeface="Courier New"/>
                <a:cs typeface="Courier New"/>
                <a:sym typeface="Courier New"/>
              </a:rPr>
              <a:t>    &lt;/div&gt;</a:t>
            </a:r>
            <a:endParaRPr sz="1000">
              <a:solidFill>
                <a:srgbClr val="666666"/>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GB" sz="1000">
                <a:solidFill>
                  <a:srgbClr val="666666"/>
                </a:solidFill>
                <a:latin typeface="Courier New"/>
                <a:ea typeface="Courier New"/>
                <a:cs typeface="Courier New"/>
                <a:sym typeface="Courier New"/>
              </a:rPr>
              <a:t>    </a:t>
            </a:r>
            <a:endParaRPr b="1" sz="1100">
              <a:solidFill>
                <a:srgbClr val="666666"/>
              </a:solidFill>
              <a:latin typeface="Lato"/>
              <a:ea typeface="Lato"/>
              <a:cs typeface="Lato"/>
              <a:sym typeface="Lato"/>
            </a:endParaRPr>
          </a:p>
        </p:txBody>
      </p:sp>
      <p:pic>
        <p:nvPicPr>
          <p:cNvPr id="781" name="Google Shape;781;p112"/>
          <p:cNvPicPr preferRelativeResize="0"/>
          <p:nvPr/>
        </p:nvPicPr>
        <p:blipFill>
          <a:blip r:embed="rId3">
            <a:alphaModFix/>
          </a:blip>
          <a:stretch>
            <a:fillRect/>
          </a:stretch>
        </p:blipFill>
        <p:spPr>
          <a:xfrm>
            <a:off x="3974450" y="692350"/>
            <a:ext cx="354000" cy="354000"/>
          </a:xfrm>
          <a:prstGeom prst="rect">
            <a:avLst/>
          </a:prstGeom>
          <a:noFill/>
          <a:ln>
            <a:noFill/>
          </a:ln>
        </p:spPr>
      </p:pic>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5" name="Shape 785"/>
        <p:cNvGrpSpPr/>
        <p:nvPr/>
      </p:nvGrpSpPr>
      <p:grpSpPr>
        <a:xfrm>
          <a:off x="0" y="0"/>
          <a:ext cx="0" cy="0"/>
          <a:chOff x="0" y="0"/>
          <a:chExt cx="0" cy="0"/>
        </a:xfrm>
      </p:grpSpPr>
      <p:sp>
        <p:nvSpPr>
          <p:cNvPr id="786" name="Google Shape;786;p113"/>
          <p:cNvSpPr txBox="1"/>
          <p:nvPr>
            <p:ph type="title"/>
          </p:nvPr>
        </p:nvSpPr>
        <p:spPr>
          <a:xfrm>
            <a:off x="729450" y="5778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What is Bootstrap ?</a:t>
            </a:r>
            <a:endParaRPr/>
          </a:p>
        </p:txBody>
      </p:sp>
      <p:sp>
        <p:nvSpPr>
          <p:cNvPr id="787" name="Google Shape;787;p113"/>
          <p:cNvSpPr txBox="1"/>
          <p:nvPr/>
        </p:nvSpPr>
        <p:spPr>
          <a:xfrm>
            <a:off x="732575" y="1372550"/>
            <a:ext cx="7583400" cy="18009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lang="en-GB" sz="1000">
                <a:solidFill>
                  <a:srgbClr val="666666"/>
                </a:solidFill>
                <a:latin typeface="Courier New"/>
                <a:ea typeface="Courier New"/>
                <a:cs typeface="Courier New"/>
                <a:sym typeface="Courier New"/>
              </a:rPr>
              <a:t>&lt;div class="container-fluid"&gt;</a:t>
            </a:r>
            <a:endParaRPr sz="1000">
              <a:solidFill>
                <a:srgbClr val="666666"/>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GB" sz="1000">
                <a:solidFill>
                  <a:srgbClr val="666666"/>
                </a:solidFill>
                <a:latin typeface="Courier New"/>
                <a:ea typeface="Courier New"/>
                <a:cs typeface="Courier New"/>
                <a:sym typeface="Courier New"/>
              </a:rPr>
              <a:t>        &lt;h2&gt;With a Container&lt;/h2&gt;</a:t>
            </a:r>
            <a:endParaRPr sz="1000">
              <a:solidFill>
                <a:srgbClr val="666666"/>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GB" sz="1000">
                <a:solidFill>
                  <a:srgbClr val="666666"/>
                </a:solidFill>
                <a:latin typeface="Courier New"/>
                <a:ea typeface="Courier New"/>
                <a:cs typeface="Courier New"/>
                <a:sym typeface="Courier New"/>
              </a:rPr>
              <a:t>        &lt;p&gt;The container class is one of the most important Bootstrap classes.&lt;/p&gt;</a:t>
            </a:r>
            <a:endParaRPr sz="1000">
              <a:solidFill>
                <a:srgbClr val="666666"/>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GB" sz="1000">
                <a:solidFill>
                  <a:srgbClr val="666666"/>
                </a:solidFill>
                <a:latin typeface="Courier New"/>
                <a:ea typeface="Courier New"/>
                <a:cs typeface="Courier New"/>
                <a:sym typeface="Courier New"/>
              </a:rPr>
              <a:t>        &lt;p&gt;It provides margins, padding, alignments, and more, to HTML elements.&lt;/p&gt;</a:t>
            </a:r>
            <a:endParaRPr sz="1000">
              <a:solidFill>
                <a:srgbClr val="666666"/>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GB" sz="1000">
                <a:solidFill>
                  <a:srgbClr val="666666"/>
                </a:solidFill>
                <a:latin typeface="Courier New"/>
                <a:ea typeface="Courier New"/>
                <a:cs typeface="Courier New"/>
                <a:sym typeface="Courier New"/>
              </a:rPr>
              <a:t>    &lt;/div&gt;</a:t>
            </a:r>
            <a:endParaRPr sz="1000">
              <a:solidFill>
                <a:srgbClr val="666666"/>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GB" sz="1000">
                <a:solidFill>
                  <a:srgbClr val="666666"/>
                </a:solidFill>
                <a:latin typeface="Courier New"/>
                <a:ea typeface="Courier New"/>
                <a:cs typeface="Courier New"/>
                <a:sym typeface="Courier New"/>
              </a:rPr>
              <a:t>&lt;/body&gt;</a:t>
            </a:r>
            <a:endParaRPr sz="1000">
              <a:solidFill>
                <a:srgbClr val="666666"/>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GB" sz="1000">
                <a:solidFill>
                  <a:srgbClr val="666666"/>
                </a:solidFill>
                <a:latin typeface="Courier New"/>
                <a:ea typeface="Courier New"/>
                <a:cs typeface="Courier New"/>
                <a:sym typeface="Courier New"/>
              </a:rPr>
              <a:t>&lt;/html&gt;</a:t>
            </a:r>
            <a:endParaRPr b="1" sz="1100">
              <a:solidFill>
                <a:srgbClr val="666666"/>
              </a:solidFill>
              <a:latin typeface="Lato"/>
              <a:ea typeface="Lato"/>
              <a:cs typeface="Lato"/>
              <a:sym typeface="Lato"/>
            </a:endParaRPr>
          </a:p>
          <a:p>
            <a:pPr indent="0" lvl="0" marL="0" rtl="0" algn="l">
              <a:lnSpc>
                <a:spcPct val="135714"/>
              </a:lnSpc>
              <a:spcBef>
                <a:spcPts val="0"/>
              </a:spcBef>
              <a:spcAft>
                <a:spcPts val="0"/>
              </a:spcAft>
              <a:buNone/>
            </a:pPr>
            <a:r>
              <a:t/>
            </a:r>
            <a:endParaRPr sz="1000">
              <a:solidFill>
                <a:srgbClr val="666666"/>
              </a:solidFill>
              <a:latin typeface="Courier New"/>
              <a:ea typeface="Courier New"/>
              <a:cs typeface="Courier New"/>
              <a:sym typeface="Courier New"/>
            </a:endParaRPr>
          </a:p>
        </p:txBody>
      </p:sp>
      <p:pic>
        <p:nvPicPr>
          <p:cNvPr id="788" name="Google Shape;788;p113"/>
          <p:cNvPicPr preferRelativeResize="0"/>
          <p:nvPr/>
        </p:nvPicPr>
        <p:blipFill>
          <a:blip r:embed="rId3">
            <a:alphaModFix/>
          </a:blip>
          <a:stretch>
            <a:fillRect/>
          </a:stretch>
        </p:blipFill>
        <p:spPr>
          <a:xfrm>
            <a:off x="3974450" y="692350"/>
            <a:ext cx="354000" cy="354000"/>
          </a:xfrm>
          <a:prstGeom prst="rect">
            <a:avLst/>
          </a:prstGeom>
          <a:noFill/>
          <a:ln>
            <a:noFill/>
          </a:ln>
        </p:spPr>
      </p:pic>
      <p:pic>
        <p:nvPicPr>
          <p:cNvPr id="789" name="Google Shape;789;p113"/>
          <p:cNvPicPr preferRelativeResize="0"/>
          <p:nvPr/>
        </p:nvPicPr>
        <p:blipFill>
          <a:blip r:embed="rId4">
            <a:alphaModFix/>
          </a:blip>
          <a:stretch>
            <a:fillRect/>
          </a:stretch>
        </p:blipFill>
        <p:spPr>
          <a:xfrm>
            <a:off x="2633638" y="2370301"/>
            <a:ext cx="3880325" cy="2691549"/>
          </a:xfrm>
          <a:prstGeom prst="rect">
            <a:avLst/>
          </a:prstGeom>
          <a:noFill/>
          <a:ln>
            <a:noFill/>
          </a:ln>
        </p:spPr>
      </p:pic>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3" name="Shape 793"/>
        <p:cNvGrpSpPr/>
        <p:nvPr/>
      </p:nvGrpSpPr>
      <p:grpSpPr>
        <a:xfrm>
          <a:off x="0" y="0"/>
          <a:ext cx="0" cy="0"/>
          <a:chOff x="0" y="0"/>
          <a:chExt cx="0" cy="0"/>
        </a:xfrm>
      </p:grpSpPr>
      <p:sp>
        <p:nvSpPr>
          <p:cNvPr id="794" name="Google Shape;794;p114"/>
          <p:cNvSpPr txBox="1"/>
          <p:nvPr>
            <p:ph type="title"/>
          </p:nvPr>
        </p:nvSpPr>
        <p:spPr>
          <a:xfrm>
            <a:off x="729450" y="5778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     </a:t>
            </a:r>
            <a:r>
              <a:rPr lang="en-GB"/>
              <a:t>Bootstrap Colors</a:t>
            </a:r>
            <a:endParaRPr/>
          </a:p>
        </p:txBody>
      </p:sp>
      <p:pic>
        <p:nvPicPr>
          <p:cNvPr id="795" name="Google Shape;795;p114"/>
          <p:cNvPicPr preferRelativeResize="0"/>
          <p:nvPr/>
        </p:nvPicPr>
        <p:blipFill>
          <a:blip r:embed="rId3">
            <a:alphaModFix/>
          </a:blip>
          <a:stretch>
            <a:fillRect/>
          </a:stretch>
        </p:blipFill>
        <p:spPr>
          <a:xfrm>
            <a:off x="729450" y="692350"/>
            <a:ext cx="354000" cy="354000"/>
          </a:xfrm>
          <a:prstGeom prst="rect">
            <a:avLst/>
          </a:prstGeom>
          <a:noFill/>
          <a:ln>
            <a:noFill/>
          </a:ln>
        </p:spPr>
      </p:pic>
      <p:pic>
        <p:nvPicPr>
          <p:cNvPr id="796" name="Google Shape;796;p114"/>
          <p:cNvPicPr preferRelativeResize="0"/>
          <p:nvPr/>
        </p:nvPicPr>
        <p:blipFill>
          <a:blip r:embed="rId4">
            <a:alphaModFix/>
          </a:blip>
          <a:stretch>
            <a:fillRect/>
          </a:stretch>
        </p:blipFill>
        <p:spPr>
          <a:xfrm>
            <a:off x="1871625" y="1337175"/>
            <a:ext cx="5400749" cy="3746175"/>
          </a:xfrm>
          <a:prstGeom prst="rect">
            <a:avLst/>
          </a:prstGeom>
          <a:noFill/>
          <a:ln>
            <a:noFill/>
          </a:ln>
        </p:spPr>
      </p:pic>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0" name="Shape 800"/>
        <p:cNvGrpSpPr/>
        <p:nvPr/>
      </p:nvGrpSpPr>
      <p:grpSpPr>
        <a:xfrm>
          <a:off x="0" y="0"/>
          <a:ext cx="0" cy="0"/>
          <a:chOff x="0" y="0"/>
          <a:chExt cx="0" cy="0"/>
        </a:xfrm>
      </p:grpSpPr>
      <p:sp>
        <p:nvSpPr>
          <p:cNvPr id="801" name="Google Shape;801;p115"/>
          <p:cNvSpPr txBox="1"/>
          <p:nvPr>
            <p:ph type="title"/>
          </p:nvPr>
        </p:nvSpPr>
        <p:spPr>
          <a:xfrm>
            <a:off x="729450" y="5778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     Bootstrap Colors</a:t>
            </a:r>
            <a:endParaRPr/>
          </a:p>
        </p:txBody>
      </p:sp>
      <p:sp>
        <p:nvSpPr>
          <p:cNvPr id="802" name="Google Shape;802;p115"/>
          <p:cNvSpPr txBox="1"/>
          <p:nvPr/>
        </p:nvSpPr>
        <p:spPr>
          <a:xfrm>
            <a:off x="732575" y="1372550"/>
            <a:ext cx="7685700" cy="36810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lang="en-GB" sz="1000">
                <a:solidFill>
                  <a:srgbClr val="666666"/>
                </a:solidFill>
                <a:latin typeface="Courier New"/>
                <a:ea typeface="Courier New"/>
                <a:cs typeface="Courier New"/>
                <a:sym typeface="Courier New"/>
              </a:rPr>
              <a:t>&lt;div class="container bg-primary text-white py-2"&gt;</a:t>
            </a:r>
            <a:endParaRPr sz="1000">
              <a:solidFill>
                <a:srgbClr val="666666"/>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GB" sz="1000">
                <a:solidFill>
                  <a:srgbClr val="666666"/>
                </a:solidFill>
                <a:latin typeface="Courier New"/>
                <a:ea typeface="Courier New"/>
                <a:cs typeface="Courier New"/>
                <a:sym typeface="Courier New"/>
              </a:rPr>
              <a:t>    &lt;p&gt;London is the most populous city in the United Kingdom, with a metropolitan area of over 9 million inhabitants.</a:t>
            </a:r>
            <a:endParaRPr sz="1000">
              <a:solidFill>
                <a:srgbClr val="666666"/>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GB" sz="1000">
                <a:solidFill>
                  <a:srgbClr val="666666"/>
                </a:solidFill>
                <a:latin typeface="Courier New"/>
                <a:ea typeface="Courier New"/>
                <a:cs typeface="Courier New"/>
                <a:sym typeface="Courier New"/>
              </a:rPr>
              <a:t>    &lt;/p&gt;</a:t>
            </a:r>
            <a:endParaRPr sz="1000">
              <a:solidFill>
                <a:srgbClr val="666666"/>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GB" sz="1000">
                <a:solidFill>
                  <a:srgbClr val="666666"/>
                </a:solidFill>
                <a:latin typeface="Courier New"/>
                <a:ea typeface="Courier New"/>
                <a:cs typeface="Courier New"/>
                <a:sym typeface="Courier New"/>
              </a:rPr>
              <a:t>&lt;/div&gt;</a:t>
            </a:r>
            <a:endParaRPr sz="1000">
              <a:solidFill>
                <a:srgbClr val="666666"/>
              </a:solidFill>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000">
              <a:solidFill>
                <a:srgbClr val="666666"/>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GB" sz="1000">
                <a:solidFill>
                  <a:srgbClr val="666666"/>
                </a:solidFill>
                <a:latin typeface="Courier New"/>
                <a:ea typeface="Courier New"/>
                <a:cs typeface="Courier New"/>
                <a:sym typeface="Courier New"/>
              </a:rPr>
              <a:t>&lt;div class="container bg-success text-white py-2"&gt;</a:t>
            </a:r>
            <a:endParaRPr sz="1000">
              <a:solidFill>
                <a:srgbClr val="666666"/>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GB" sz="1000">
                <a:solidFill>
                  <a:srgbClr val="666666"/>
                </a:solidFill>
                <a:latin typeface="Courier New"/>
                <a:ea typeface="Courier New"/>
                <a:cs typeface="Courier New"/>
                <a:sym typeface="Courier New"/>
              </a:rPr>
              <a:t>    &lt;p&gt;London is the most populous city in the United Kingdom, with a metropolitan area of over 9 million inhabitants.</a:t>
            </a:r>
            <a:endParaRPr sz="1000">
              <a:solidFill>
                <a:srgbClr val="666666"/>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GB" sz="1000">
                <a:solidFill>
                  <a:srgbClr val="666666"/>
                </a:solidFill>
                <a:latin typeface="Courier New"/>
                <a:ea typeface="Courier New"/>
                <a:cs typeface="Courier New"/>
                <a:sym typeface="Courier New"/>
              </a:rPr>
              <a:t>    &lt;/p&gt;</a:t>
            </a:r>
            <a:endParaRPr sz="1000">
              <a:solidFill>
                <a:srgbClr val="666666"/>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GB" sz="1000">
                <a:solidFill>
                  <a:srgbClr val="666666"/>
                </a:solidFill>
                <a:latin typeface="Courier New"/>
                <a:ea typeface="Courier New"/>
                <a:cs typeface="Courier New"/>
                <a:sym typeface="Courier New"/>
              </a:rPr>
              <a:t>&lt;/div&gt;</a:t>
            </a:r>
            <a:endParaRPr sz="1000">
              <a:solidFill>
                <a:srgbClr val="666666"/>
              </a:solidFill>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000">
              <a:solidFill>
                <a:srgbClr val="666666"/>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GB" sz="1000">
                <a:solidFill>
                  <a:srgbClr val="666666"/>
                </a:solidFill>
                <a:latin typeface="Courier New"/>
                <a:ea typeface="Courier New"/>
                <a:cs typeface="Courier New"/>
                <a:sym typeface="Courier New"/>
              </a:rPr>
              <a:t>&lt;div class="container bg-info text-white py-2"&gt;</a:t>
            </a:r>
            <a:endParaRPr sz="1000">
              <a:solidFill>
                <a:srgbClr val="666666"/>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GB" sz="1000">
                <a:solidFill>
                  <a:srgbClr val="666666"/>
                </a:solidFill>
                <a:latin typeface="Courier New"/>
                <a:ea typeface="Courier New"/>
                <a:cs typeface="Courier New"/>
                <a:sym typeface="Courier New"/>
              </a:rPr>
              <a:t>    &lt;p&gt;London is the most populous city in the United Kingdom, with a metropolitan area of over 9 million inhabitants.</a:t>
            </a:r>
            <a:endParaRPr sz="1000">
              <a:solidFill>
                <a:srgbClr val="666666"/>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GB" sz="1000">
                <a:solidFill>
                  <a:srgbClr val="666666"/>
                </a:solidFill>
                <a:latin typeface="Courier New"/>
                <a:ea typeface="Courier New"/>
                <a:cs typeface="Courier New"/>
                <a:sym typeface="Courier New"/>
              </a:rPr>
              <a:t>    &lt;/p&gt;</a:t>
            </a:r>
            <a:endParaRPr sz="1000">
              <a:solidFill>
                <a:srgbClr val="666666"/>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GB" sz="1000">
                <a:solidFill>
                  <a:srgbClr val="666666"/>
                </a:solidFill>
                <a:latin typeface="Courier New"/>
                <a:ea typeface="Courier New"/>
                <a:cs typeface="Courier New"/>
                <a:sym typeface="Courier New"/>
              </a:rPr>
              <a:t>&lt;/div&gt;</a:t>
            </a:r>
            <a:endParaRPr sz="1000">
              <a:solidFill>
                <a:srgbClr val="666666"/>
              </a:solidFill>
              <a:latin typeface="Courier New"/>
              <a:ea typeface="Courier New"/>
              <a:cs typeface="Courier New"/>
              <a:sym typeface="Courier New"/>
            </a:endParaRPr>
          </a:p>
        </p:txBody>
      </p:sp>
      <p:pic>
        <p:nvPicPr>
          <p:cNvPr id="803" name="Google Shape;803;p115"/>
          <p:cNvPicPr preferRelativeResize="0"/>
          <p:nvPr/>
        </p:nvPicPr>
        <p:blipFill>
          <a:blip r:embed="rId3">
            <a:alphaModFix/>
          </a:blip>
          <a:stretch>
            <a:fillRect/>
          </a:stretch>
        </p:blipFill>
        <p:spPr>
          <a:xfrm>
            <a:off x="729450" y="692350"/>
            <a:ext cx="354000" cy="354000"/>
          </a:xfrm>
          <a:prstGeom prst="rect">
            <a:avLst/>
          </a:prstGeom>
          <a:noFill/>
          <a:ln>
            <a:noFill/>
          </a:ln>
        </p:spPr>
      </p:pic>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7" name="Shape 807"/>
        <p:cNvGrpSpPr/>
        <p:nvPr/>
      </p:nvGrpSpPr>
      <p:grpSpPr>
        <a:xfrm>
          <a:off x="0" y="0"/>
          <a:ext cx="0" cy="0"/>
          <a:chOff x="0" y="0"/>
          <a:chExt cx="0" cy="0"/>
        </a:xfrm>
      </p:grpSpPr>
      <p:sp>
        <p:nvSpPr>
          <p:cNvPr id="808" name="Google Shape;808;p116"/>
          <p:cNvSpPr txBox="1"/>
          <p:nvPr>
            <p:ph type="title"/>
          </p:nvPr>
        </p:nvSpPr>
        <p:spPr>
          <a:xfrm>
            <a:off x="729450" y="5778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     Bootstrap Colors</a:t>
            </a:r>
            <a:endParaRPr/>
          </a:p>
        </p:txBody>
      </p:sp>
      <p:sp>
        <p:nvSpPr>
          <p:cNvPr id="809" name="Google Shape;809;p116"/>
          <p:cNvSpPr txBox="1"/>
          <p:nvPr/>
        </p:nvSpPr>
        <p:spPr>
          <a:xfrm>
            <a:off x="732575" y="1372550"/>
            <a:ext cx="7685700" cy="36810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lang="en-GB" sz="1000">
                <a:solidFill>
                  <a:srgbClr val="666666"/>
                </a:solidFill>
                <a:latin typeface="Courier New"/>
                <a:ea typeface="Courier New"/>
                <a:cs typeface="Courier New"/>
                <a:sym typeface="Courier New"/>
              </a:rPr>
              <a:t>&lt;div class="container bg-warning xtext-white py-2"&gt;</a:t>
            </a:r>
            <a:endParaRPr sz="1000">
              <a:solidFill>
                <a:srgbClr val="666666"/>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GB" sz="1000">
                <a:solidFill>
                  <a:srgbClr val="666666"/>
                </a:solidFill>
                <a:latin typeface="Courier New"/>
                <a:ea typeface="Courier New"/>
                <a:cs typeface="Courier New"/>
                <a:sym typeface="Courier New"/>
              </a:rPr>
              <a:t>    &lt;p&gt;London is the most populous city in the United Kingdom, with a metropolitan area of over 9 million inhabitants.</a:t>
            </a:r>
            <a:endParaRPr sz="1000">
              <a:solidFill>
                <a:srgbClr val="666666"/>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GB" sz="1000">
                <a:solidFill>
                  <a:srgbClr val="666666"/>
                </a:solidFill>
                <a:latin typeface="Courier New"/>
                <a:ea typeface="Courier New"/>
                <a:cs typeface="Courier New"/>
                <a:sym typeface="Courier New"/>
              </a:rPr>
              <a:t>    &lt;/p&gt;</a:t>
            </a:r>
            <a:endParaRPr sz="1000">
              <a:solidFill>
                <a:srgbClr val="666666"/>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GB" sz="1000">
                <a:solidFill>
                  <a:srgbClr val="666666"/>
                </a:solidFill>
                <a:latin typeface="Courier New"/>
                <a:ea typeface="Courier New"/>
                <a:cs typeface="Courier New"/>
                <a:sym typeface="Courier New"/>
              </a:rPr>
              <a:t>&lt;/div&gt;</a:t>
            </a:r>
            <a:endParaRPr sz="1000">
              <a:solidFill>
                <a:srgbClr val="666666"/>
              </a:solidFill>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000">
              <a:solidFill>
                <a:srgbClr val="666666"/>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GB" sz="1000">
                <a:solidFill>
                  <a:srgbClr val="666666"/>
                </a:solidFill>
                <a:latin typeface="Courier New"/>
                <a:ea typeface="Courier New"/>
                <a:cs typeface="Courier New"/>
                <a:sym typeface="Courier New"/>
              </a:rPr>
              <a:t>&lt;div class="container bg-danger text-white py-2"&gt;</a:t>
            </a:r>
            <a:endParaRPr sz="1000">
              <a:solidFill>
                <a:srgbClr val="666666"/>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GB" sz="1000">
                <a:solidFill>
                  <a:srgbClr val="666666"/>
                </a:solidFill>
                <a:latin typeface="Courier New"/>
                <a:ea typeface="Courier New"/>
                <a:cs typeface="Courier New"/>
                <a:sym typeface="Courier New"/>
              </a:rPr>
              <a:t>    &lt;p&gt;London is the most populous city in the United Kingdom, with a metropolitan area of over 9 million inhabitants.</a:t>
            </a:r>
            <a:endParaRPr sz="1000">
              <a:solidFill>
                <a:srgbClr val="666666"/>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GB" sz="1000">
                <a:solidFill>
                  <a:srgbClr val="666666"/>
                </a:solidFill>
                <a:latin typeface="Courier New"/>
                <a:ea typeface="Courier New"/>
                <a:cs typeface="Courier New"/>
                <a:sym typeface="Courier New"/>
              </a:rPr>
              <a:t>    &lt;/p&gt;</a:t>
            </a:r>
            <a:endParaRPr sz="1000">
              <a:solidFill>
                <a:srgbClr val="666666"/>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GB" sz="1000">
                <a:solidFill>
                  <a:srgbClr val="666666"/>
                </a:solidFill>
                <a:latin typeface="Courier New"/>
                <a:ea typeface="Courier New"/>
                <a:cs typeface="Courier New"/>
                <a:sym typeface="Courier New"/>
              </a:rPr>
              <a:t>&lt;/div&gt;</a:t>
            </a:r>
            <a:endParaRPr sz="1000">
              <a:solidFill>
                <a:srgbClr val="666666"/>
              </a:solidFill>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000">
              <a:solidFill>
                <a:srgbClr val="666666"/>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GB" sz="1000">
                <a:solidFill>
                  <a:srgbClr val="666666"/>
                </a:solidFill>
                <a:latin typeface="Courier New"/>
                <a:ea typeface="Courier New"/>
                <a:cs typeface="Courier New"/>
                <a:sym typeface="Courier New"/>
              </a:rPr>
              <a:t>&lt;div class="container bg-secondary text-white py-2"&gt;</a:t>
            </a:r>
            <a:endParaRPr sz="1000">
              <a:solidFill>
                <a:srgbClr val="666666"/>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GB" sz="1000">
                <a:solidFill>
                  <a:srgbClr val="666666"/>
                </a:solidFill>
                <a:latin typeface="Courier New"/>
                <a:ea typeface="Courier New"/>
                <a:cs typeface="Courier New"/>
                <a:sym typeface="Courier New"/>
              </a:rPr>
              <a:t>    &lt;p&gt;London is the most populous city in the United Kingdom, with a metropolitan area of over 9 million inhabitants.</a:t>
            </a:r>
            <a:endParaRPr sz="1000">
              <a:solidFill>
                <a:srgbClr val="666666"/>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GB" sz="1000">
                <a:solidFill>
                  <a:srgbClr val="666666"/>
                </a:solidFill>
                <a:latin typeface="Courier New"/>
                <a:ea typeface="Courier New"/>
                <a:cs typeface="Courier New"/>
                <a:sym typeface="Courier New"/>
              </a:rPr>
              <a:t>    &lt;/p&gt;</a:t>
            </a:r>
            <a:endParaRPr sz="1000">
              <a:solidFill>
                <a:srgbClr val="666666"/>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GB" sz="1000">
                <a:solidFill>
                  <a:srgbClr val="666666"/>
                </a:solidFill>
                <a:latin typeface="Courier New"/>
                <a:ea typeface="Courier New"/>
                <a:cs typeface="Courier New"/>
                <a:sym typeface="Courier New"/>
              </a:rPr>
              <a:t>&lt;/div&gt;</a:t>
            </a:r>
            <a:endParaRPr sz="1000">
              <a:solidFill>
                <a:srgbClr val="666666"/>
              </a:solidFill>
              <a:latin typeface="Courier New"/>
              <a:ea typeface="Courier New"/>
              <a:cs typeface="Courier New"/>
              <a:sym typeface="Courier New"/>
            </a:endParaRPr>
          </a:p>
        </p:txBody>
      </p:sp>
      <p:pic>
        <p:nvPicPr>
          <p:cNvPr id="810" name="Google Shape;810;p116"/>
          <p:cNvPicPr preferRelativeResize="0"/>
          <p:nvPr/>
        </p:nvPicPr>
        <p:blipFill>
          <a:blip r:embed="rId3">
            <a:alphaModFix/>
          </a:blip>
          <a:stretch>
            <a:fillRect/>
          </a:stretch>
        </p:blipFill>
        <p:spPr>
          <a:xfrm>
            <a:off x="729450" y="692350"/>
            <a:ext cx="354000" cy="354000"/>
          </a:xfrm>
          <a:prstGeom prst="rect">
            <a:avLst/>
          </a:prstGeom>
          <a:noFill/>
          <a:ln>
            <a:noFill/>
          </a:ln>
        </p:spPr>
      </p:pic>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4" name="Shape 814"/>
        <p:cNvGrpSpPr/>
        <p:nvPr/>
      </p:nvGrpSpPr>
      <p:grpSpPr>
        <a:xfrm>
          <a:off x="0" y="0"/>
          <a:ext cx="0" cy="0"/>
          <a:chOff x="0" y="0"/>
          <a:chExt cx="0" cy="0"/>
        </a:xfrm>
      </p:grpSpPr>
      <p:sp>
        <p:nvSpPr>
          <p:cNvPr id="815" name="Google Shape;815;p117"/>
          <p:cNvSpPr txBox="1"/>
          <p:nvPr>
            <p:ph type="title"/>
          </p:nvPr>
        </p:nvSpPr>
        <p:spPr>
          <a:xfrm>
            <a:off x="729450" y="5778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     Bootstrap Colors</a:t>
            </a:r>
            <a:endParaRPr/>
          </a:p>
        </p:txBody>
      </p:sp>
      <p:sp>
        <p:nvSpPr>
          <p:cNvPr id="816" name="Google Shape;816;p117"/>
          <p:cNvSpPr txBox="1"/>
          <p:nvPr/>
        </p:nvSpPr>
        <p:spPr>
          <a:xfrm>
            <a:off x="732575" y="1372550"/>
            <a:ext cx="7685700" cy="13830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lang="en-GB" sz="1000">
                <a:solidFill>
                  <a:srgbClr val="666666"/>
                </a:solidFill>
                <a:latin typeface="Courier New"/>
                <a:ea typeface="Courier New"/>
                <a:cs typeface="Courier New"/>
                <a:sym typeface="Courier New"/>
              </a:rPr>
              <a:t>&lt;div class="container bg-dark text-white py-2"&gt;</a:t>
            </a:r>
            <a:endParaRPr sz="1000">
              <a:solidFill>
                <a:srgbClr val="666666"/>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GB" sz="1000">
                <a:solidFill>
                  <a:srgbClr val="666666"/>
                </a:solidFill>
                <a:latin typeface="Courier New"/>
                <a:ea typeface="Courier New"/>
                <a:cs typeface="Courier New"/>
                <a:sym typeface="Courier New"/>
              </a:rPr>
              <a:t>    &lt;p&gt;London is the most populous city in the United Kingdom, with a metropolitan area of over 9 million inhabitants.</a:t>
            </a:r>
            <a:endParaRPr sz="1000">
              <a:solidFill>
                <a:srgbClr val="666666"/>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GB" sz="1000">
                <a:solidFill>
                  <a:srgbClr val="666666"/>
                </a:solidFill>
                <a:latin typeface="Courier New"/>
                <a:ea typeface="Courier New"/>
                <a:cs typeface="Courier New"/>
                <a:sym typeface="Courier New"/>
              </a:rPr>
              <a:t>    &lt;/p&gt;</a:t>
            </a:r>
            <a:endParaRPr sz="1000">
              <a:solidFill>
                <a:srgbClr val="666666"/>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GB" sz="1000">
                <a:solidFill>
                  <a:srgbClr val="666666"/>
                </a:solidFill>
                <a:latin typeface="Courier New"/>
                <a:ea typeface="Courier New"/>
                <a:cs typeface="Courier New"/>
                <a:sym typeface="Courier New"/>
              </a:rPr>
              <a:t>&lt;/div&gt;</a:t>
            </a:r>
            <a:endParaRPr sz="1000">
              <a:solidFill>
                <a:srgbClr val="666666"/>
              </a:solidFill>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000">
              <a:solidFill>
                <a:srgbClr val="666666"/>
              </a:solidFill>
              <a:latin typeface="Courier New"/>
              <a:ea typeface="Courier New"/>
              <a:cs typeface="Courier New"/>
              <a:sym typeface="Courier New"/>
            </a:endParaRPr>
          </a:p>
        </p:txBody>
      </p:sp>
      <p:pic>
        <p:nvPicPr>
          <p:cNvPr id="817" name="Google Shape;817;p117"/>
          <p:cNvPicPr preferRelativeResize="0"/>
          <p:nvPr/>
        </p:nvPicPr>
        <p:blipFill>
          <a:blip r:embed="rId3">
            <a:alphaModFix/>
          </a:blip>
          <a:stretch>
            <a:fillRect/>
          </a:stretch>
        </p:blipFill>
        <p:spPr>
          <a:xfrm>
            <a:off x="729450" y="692350"/>
            <a:ext cx="354000" cy="354000"/>
          </a:xfrm>
          <a:prstGeom prst="rect">
            <a:avLst/>
          </a:prstGeom>
          <a:noFill/>
          <a:ln>
            <a:noFill/>
          </a:ln>
        </p:spPr>
      </p:pic>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1" name="Shape 821"/>
        <p:cNvGrpSpPr/>
        <p:nvPr/>
      </p:nvGrpSpPr>
      <p:grpSpPr>
        <a:xfrm>
          <a:off x="0" y="0"/>
          <a:ext cx="0" cy="0"/>
          <a:chOff x="0" y="0"/>
          <a:chExt cx="0" cy="0"/>
        </a:xfrm>
      </p:grpSpPr>
      <p:pic>
        <p:nvPicPr>
          <p:cNvPr id="822" name="Google Shape;822;p118"/>
          <p:cNvPicPr preferRelativeResize="0"/>
          <p:nvPr/>
        </p:nvPicPr>
        <p:blipFill>
          <a:blip r:embed="rId3">
            <a:alphaModFix/>
          </a:blip>
          <a:stretch>
            <a:fillRect/>
          </a:stretch>
        </p:blipFill>
        <p:spPr>
          <a:xfrm>
            <a:off x="4661275" y="1372550"/>
            <a:ext cx="4391800" cy="3046350"/>
          </a:xfrm>
          <a:prstGeom prst="rect">
            <a:avLst/>
          </a:prstGeom>
          <a:noFill/>
          <a:ln>
            <a:noFill/>
          </a:ln>
        </p:spPr>
      </p:pic>
      <p:sp>
        <p:nvSpPr>
          <p:cNvPr id="823" name="Google Shape;823;p118"/>
          <p:cNvSpPr txBox="1"/>
          <p:nvPr>
            <p:ph type="title"/>
          </p:nvPr>
        </p:nvSpPr>
        <p:spPr>
          <a:xfrm>
            <a:off x="729450" y="5778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     Bootstrap Text Colors</a:t>
            </a:r>
            <a:endParaRPr/>
          </a:p>
        </p:txBody>
      </p:sp>
      <p:sp>
        <p:nvSpPr>
          <p:cNvPr id="824" name="Google Shape;824;p118"/>
          <p:cNvSpPr txBox="1"/>
          <p:nvPr/>
        </p:nvSpPr>
        <p:spPr>
          <a:xfrm>
            <a:off x="732575" y="1372550"/>
            <a:ext cx="4071300" cy="28455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lang="en-GB" sz="1000">
                <a:solidFill>
                  <a:srgbClr val="666666"/>
                </a:solidFill>
                <a:latin typeface="Courier New"/>
                <a:ea typeface="Courier New"/>
                <a:cs typeface="Courier New"/>
                <a:sym typeface="Courier New"/>
              </a:rPr>
              <a:t>&lt;div class="container"&gt;</a:t>
            </a:r>
            <a:endParaRPr sz="1000">
              <a:solidFill>
                <a:srgbClr val="666666"/>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GB" sz="1000">
                <a:solidFill>
                  <a:srgbClr val="666666"/>
                </a:solidFill>
                <a:latin typeface="Courier New"/>
                <a:ea typeface="Courier New"/>
                <a:cs typeface="Courier New"/>
                <a:sym typeface="Courier New"/>
              </a:rPr>
              <a:t>    &lt;p class="text-muted"&gt;This text is muted.&lt;/p&gt;</a:t>
            </a:r>
            <a:endParaRPr sz="1000">
              <a:solidFill>
                <a:srgbClr val="666666"/>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GB" sz="1000">
                <a:solidFill>
                  <a:srgbClr val="666666"/>
                </a:solidFill>
                <a:latin typeface="Courier New"/>
                <a:ea typeface="Courier New"/>
                <a:cs typeface="Courier New"/>
                <a:sym typeface="Courier New"/>
              </a:rPr>
              <a:t>    &lt;p class="text-primary"&gt;This text is important.&lt;/p&gt;</a:t>
            </a:r>
            <a:endParaRPr sz="1000">
              <a:solidFill>
                <a:srgbClr val="666666"/>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GB" sz="1000">
                <a:solidFill>
                  <a:srgbClr val="666666"/>
                </a:solidFill>
                <a:latin typeface="Courier New"/>
                <a:ea typeface="Courier New"/>
                <a:cs typeface="Courier New"/>
                <a:sym typeface="Courier New"/>
              </a:rPr>
              <a:t>    &lt;p class="text-success"&gt;This text indicates success.&lt;/p&gt;</a:t>
            </a:r>
            <a:endParaRPr sz="1000">
              <a:solidFill>
                <a:srgbClr val="666666"/>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GB" sz="1000">
                <a:solidFill>
                  <a:srgbClr val="666666"/>
                </a:solidFill>
                <a:latin typeface="Courier New"/>
                <a:ea typeface="Courier New"/>
                <a:cs typeface="Courier New"/>
                <a:sym typeface="Courier New"/>
              </a:rPr>
              <a:t>    &lt;p class="text-info"&gt;This text represents some information.&lt;/p&gt;</a:t>
            </a:r>
            <a:endParaRPr sz="1000">
              <a:solidFill>
                <a:srgbClr val="666666"/>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GB" sz="1000">
                <a:solidFill>
                  <a:srgbClr val="666666"/>
                </a:solidFill>
                <a:latin typeface="Courier New"/>
                <a:ea typeface="Courier New"/>
                <a:cs typeface="Courier New"/>
                <a:sym typeface="Courier New"/>
              </a:rPr>
              <a:t>    &lt;p class="text-warning"&gt;This text represents a warning.&lt;/p&gt;</a:t>
            </a:r>
            <a:endParaRPr sz="1000">
              <a:solidFill>
                <a:srgbClr val="666666"/>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GB" sz="1000">
                <a:solidFill>
                  <a:srgbClr val="666666"/>
                </a:solidFill>
                <a:latin typeface="Courier New"/>
                <a:ea typeface="Courier New"/>
                <a:cs typeface="Courier New"/>
                <a:sym typeface="Courier New"/>
              </a:rPr>
              <a:t>    &lt;p class="text-danger"&gt;This text represents danger.&lt;/p&gt;</a:t>
            </a:r>
            <a:endParaRPr sz="1000">
              <a:solidFill>
                <a:srgbClr val="666666"/>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GB" sz="1000">
                <a:solidFill>
                  <a:srgbClr val="666666"/>
                </a:solidFill>
                <a:latin typeface="Courier New"/>
                <a:ea typeface="Courier New"/>
                <a:cs typeface="Courier New"/>
                <a:sym typeface="Courier New"/>
              </a:rPr>
              <a:t>&lt;/div&gt;</a:t>
            </a:r>
            <a:endParaRPr sz="1000">
              <a:solidFill>
                <a:srgbClr val="666666"/>
              </a:solidFill>
              <a:latin typeface="Courier New"/>
              <a:ea typeface="Courier New"/>
              <a:cs typeface="Courier New"/>
              <a:sym typeface="Courier New"/>
            </a:endParaRPr>
          </a:p>
        </p:txBody>
      </p:sp>
      <p:pic>
        <p:nvPicPr>
          <p:cNvPr id="825" name="Google Shape;825;p118"/>
          <p:cNvPicPr preferRelativeResize="0"/>
          <p:nvPr/>
        </p:nvPicPr>
        <p:blipFill>
          <a:blip r:embed="rId4">
            <a:alphaModFix/>
          </a:blip>
          <a:stretch>
            <a:fillRect/>
          </a:stretch>
        </p:blipFill>
        <p:spPr>
          <a:xfrm>
            <a:off x="729450" y="692350"/>
            <a:ext cx="354000" cy="354000"/>
          </a:xfrm>
          <a:prstGeom prst="rect">
            <a:avLst/>
          </a:prstGeom>
          <a:noFill/>
          <a:ln>
            <a:noFill/>
          </a:ln>
        </p:spPr>
      </p:pic>
      <p:pic>
        <p:nvPicPr>
          <p:cNvPr id="826" name="Google Shape;826;p118"/>
          <p:cNvPicPr preferRelativeResize="0"/>
          <p:nvPr/>
        </p:nvPicPr>
        <p:blipFill>
          <a:blip r:embed="rId5">
            <a:alphaModFix/>
          </a:blip>
          <a:stretch>
            <a:fillRect/>
          </a:stretch>
        </p:blipFill>
        <p:spPr>
          <a:xfrm>
            <a:off x="5147325" y="2005150"/>
            <a:ext cx="2677575" cy="1977950"/>
          </a:xfrm>
          <a:prstGeom prst="rect">
            <a:avLst/>
          </a:prstGeom>
          <a:noFill/>
          <a:ln>
            <a:noFill/>
          </a:ln>
        </p:spPr>
      </p:pic>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0" name="Shape 830"/>
        <p:cNvGrpSpPr/>
        <p:nvPr/>
      </p:nvGrpSpPr>
      <p:grpSpPr>
        <a:xfrm>
          <a:off x="0" y="0"/>
          <a:ext cx="0" cy="0"/>
          <a:chOff x="0" y="0"/>
          <a:chExt cx="0" cy="0"/>
        </a:xfrm>
      </p:grpSpPr>
      <p:pic>
        <p:nvPicPr>
          <p:cNvPr id="831" name="Google Shape;831;p119"/>
          <p:cNvPicPr preferRelativeResize="0"/>
          <p:nvPr/>
        </p:nvPicPr>
        <p:blipFill>
          <a:blip r:embed="rId3">
            <a:alphaModFix/>
          </a:blip>
          <a:stretch>
            <a:fillRect/>
          </a:stretch>
        </p:blipFill>
        <p:spPr>
          <a:xfrm>
            <a:off x="4520903" y="1206813"/>
            <a:ext cx="3935577" cy="2729874"/>
          </a:xfrm>
          <a:prstGeom prst="rect">
            <a:avLst/>
          </a:prstGeom>
          <a:noFill/>
          <a:ln>
            <a:noFill/>
          </a:ln>
        </p:spPr>
      </p:pic>
      <p:sp>
        <p:nvSpPr>
          <p:cNvPr id="832" name="Google Shape;832;p119"/>
          <p:cNvSpPr txBox="1"/>
          <p:nvPr>
            <p:ph type="title"/>
          </p:nvPr>
        </p:nvSpPr>
        <p:spPr>
          <a:xfrm>
            <a:off x="729450" y="5778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     Responsive Columns</a:t>
            </a:r>
            <a:endParaRPr/>
          </a:p>
        </p:txBody>
      </p:sp>
      <p:sp>
        <p:nvSpPr>
          <p:cNvPr id="833" name="Google Shape;833;p119"/>
          <p:cNvSpPr txBox="1"/>
          <p:nvPr/>
        </p:nvSpPr>
        <p:spPr>
          <a:xfrm>
            <a:off x="729450" y="1344250"/>
            <a:ext cx="3669000" cy="18009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lang="en-GB" sz="1000">
                <a:solidFill>
                  <a:srgbClr val="666666"/>
                </a:solidFill>
                <a:latin typeface="Courier New"/>
                <a:ea typeface="Courier New"/>
                <a:cs typeface="Courier New"/>
                <a:sym typeface="Courier New"/>
              </a:rPr>
              <a:t>&lt;div class="container-fluid"&gt;</a:t>
            </a:r>
            <a:endParaRPr sz="1000">
              <a:solidFill>
                <a:srgbClr val="666666"/>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GB" sz="1000">
                <a:solidFill>
                  <a:srgbClr val="666666"/>
                </a:solidFill>
                <a:latin typeface="Courier New"/>
                <a:ea typeface="Courier New"/>
                <a:cs typeface="Courier New"/>
                <a:sym typeface="Courier New"/>
              </a:rPr>
              <a:t>    &lt;h1&gt;Hello World!&lt;/h1&gt;</a:t>
            </a:r>
            <a:endParaRPr sz="1000">
              <a:solidFill>
                <a:srgbClr val="666666"/>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GB" sz="1000">
                <a:solidFill>
                  <a:srgbClr val="666666"/>
                </a:solidFill>
                <a:latin typeface="Courier New"/>
                <a:ea typeface="Courier New"/>
                <a:cs typeface="Courier New"/>
                <a:sym typeface="Courier New"/>
              </a:rPr>
              <a:t>    &lt;p&gt;Resize the browser window to see the effect.&lt;/p&gt;</a:t>
            </a:r>
            <a:endParaRPr sz="1000">
              <a:solidFill>
                <a:srgbClr val="666666"/>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GB" sz="1000">
                <a:solidFill>
                  <a:srgbClr val="666666"/>
                </a:solidFill>
                <a:latin typeface="Courier New"/>
                <a:ea typeface="Courier New"/>
                <a:cs typeface="Courier New"/>
                <a:sym typeface="Courier New"/>
              </a:rPr>
              <a:t>    &lt;p&gt;The columns will automatically stack on top of each other when the screen is less than 576px wide.&lt;/p&gt;</a:t>
            </a:r>
            <a:endParaRPr sz="1000">
              <a:solidFill>
                <a:srgbClr val="666666"/>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GB" sz="1000">
                <a:solidFill>
                  <a:srgbClr val="666666"/>
                </a:solidFill>
                <a:latin typeface="Courier New"/>
                <a:ea typeface="Courier New"/>
                <a:cs typeface="Courier New"/>
                <a:sym typeface="Courier New"/>
              </a:rPr>
              <a:t>    </a:t>
            </a:r>
            <a:endParaRPr sz="1000">
              <a:solidFill>
                <a:srgbClr val="666666"/>
              </a:solidFill>
              <a:latin typeface="Courier New"/>
              <a:ea typeface="Courier New"/>
              <a:cs typeface="Courier New"/>
              <a:sym typeface="Courier New"/>
            </a:endParaRPr>
          </a:p>
        </p:txBody>
      </p:sp>
      <p:pic>
        <p:nvPicPr>
          <p:cNvPr id="834" name="Google Shape;834;p119"/>
          <p:cNvPicPr preferRelativeResize="0"/>
          <p:nvPr/>
        </p:nvPicPr>
        <p:blipFill>
          <a:blip r:embed="rId4">
            <a:alphaModFix/>
          </a:blip>
          <a:stretch>
            <a:fillRect/>
          </a:stretch>
        </p:blipFill>
        <p:spPr>
          <a:xfrm>
            <a:off x="729450" y="692350"/>
            <a:ext cx="354000" cy="354000"/>
          </a:xfrm>
          <a:prstGeom prst="rect">
            <a:avLst/>
          </a:prstGeom>
          <a:noFill/>
          <a:ln>
            <a:noFill/>
          </a:ln>
        </p:spPr>
      </p:pic>
      <p:pic>
        <p:nvPicPr>
          <p:cNvPr id="835" name="Google Shape;835;p119"/>
          <p:cNvPicPr preferRelativeResize="0"/>
          <p:nvPr/>
        </p:nvPicPr>
        <p:blipFill>
          <a:blip r:embed="rId5">
            <a:alphaModFix/>
          </a:blip>
          <a:stretch>
            <a:fillRect/>
          </a:stretch>
        </p:blipFill>
        <p:spPr>
          <a:xfrm>
            <a:off x="4767450" y="2152926"/>
            <a:ext cx="3503176" cy="777650"/>
          </a:xfrm>
          <a:prstGeom prst="rect">
            <a:avLst/>
          </a:prstGeom>
          <a:noFill/>
          <a:ln>
            <a:noFill/>
          </a:ln>
        </p:spPr>
      </p:pic>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9" name="Shape 839"/>
        <p:cNvGrpSpPr/>
        <p:nvPr/>
      </p:nvGrpSpPr>
      <p:grpSpPr>
        <a:xfrm>
          <a:off x="0" y="0"/>
          <a:ext cx="0" cy="0"/>
          <a:chOff x="0" y="0"/>
          <a:chExt cx="0" cy="0"/>
        </a:xfrm>
      </p:grpSpPr>
      <p:sp>
        <p:nvSpPr>
          <p:cNvPr id="840" name="Google Shape;840;p120"/>
          <p:cNvSpPr txBox="1"/>
          <p:nvPr>
            <p:ph type="title"/>
          </p:nvPr>
        </p:nvSpPr>
        <p:spPr>
          <a:xfrm>
            <a:off x="729450" y="5778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     </a:t>
            </a:r>
            <a:r>
              <a:rPr lang="en-GB"/>
              <a:t>Responsive Columns</a:t>
            </a:r>
            <a:endParaRPr/>
          </a:p>
        </p:txBody>
      </p:sp>
      <p:sp>
        <p:nvSpPr>
          <p:cNvPr id="841" name="Google Shape;841;p120"/>
          <p:cNvSpPr txBox="1"/>
          <p:nvPr/>
        </p:nvSpPr>
        <p:spPr>
          <a:xfrm>
            <a:off x="729450" y="1549425"/>
            <a:ext cx="7688700" cy="22395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lang="en-GB" sz="1000">
                <a:solidFill>
                  <a:srgbClr val="666666"/>
                </a:solidFill>
                <a:latin typeface="Courier New"/>
                <a:ea typeface="Courier New"/>
                <a:cs typeface="Courier New"/>
                <a:sym typeface="Courier New"/>
              </a:rPr>
              <a:t>&lt;div class="row"&gt;</a:t>
            </a:r>
            <a:endParaRPr sz="1000">
              <a:solidFill>
                <a:srgbClr val="666666"/>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GB" sz="1000">
                <a:solidFill>
                  <a:srgbClr val="666666"/>
                </a:solidFill>
                <a:latin typeface="Courier New"/>
                <a:ea typeface="Courier New"/>
                <a:cs typeface="Courier New"/>
                <a:sym typeface="Courier New"/>
              </a:rPr>
              <a:t>        &lt;div class="col-sm-4" style="background-color:lavender;"&gt;.col-sm-3&lt;/div&gt;</a:t>
            </a:r>
            <a:endParaRPr sz="1000">
              <a:solidFill>
                <a:srgbClr val="666666"/>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GB" sz="1000">
                <a:solidFill>
                  <a:srgbClr val="666666"/>
                </a:solidFill>
                <a:latin typeface="Courier New"/>
                <a:ea typeface="Courier New"/>
                <a:cs typeface="Courier New"/>
                <a:sym typeface="Courier New"/>
              </a:rPr>
              <a:t>        &lt;div class="col-sm-4" style="background-color:lavenderblush;"&gt;.col-sm-3&lt;/div&gt;</a:t>
            </a:r>
            <a:endParaRPr sz="1000">
              <a:solidFill>
                <a:srgbClr val="666666"/>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GB" sz="1000">
                <a:solidFill>
                  <a:srgbClr val="666666"/>
                </a:solidFill>
                <a:latin typeface="Courier New"/>
                <a:ea typeface="Courier New"/>
                <a:cs typeface="Courier New"/>
                <a:sym typeface="Courier New"/>
              </a:rPr>
              <a:t>        &lt;div class="col-sm-4" style="background-color:lavender;"&gt;.col-sm-3&lt;/div&gt;</a:t>
            </a:r>
            <a:endParaRPr sz="1000">
              <a:solidFill>
                <a:srgbClr val="666666"/>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GB" sz="1000">
                <a:solidFill>
                  <a:srgbClr val="666666"/>
                </a:solidFill>
                <a:latin typeface="Courier New"/>
                <a:ea typeface="Courier New"/>
                <a:cs typeface="Courier New"/>
                <a:sym typeface="Courier New"/>
              </a:rPr>
              <a:t>    &lt;/div&gt;</a:t>
            </a:r>
            <a:endParaRPr sz="1000">
              <a:solidFill>
                <a:srgbClr val="666666"/>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GB" sz="1000">
                <a:solidFill>
                  <a:srgbClr val="666666"/>
                </a:solidFill>
                <a:latin typeface="Courier New"/>
                <a:ea typeface="Courier New"/>
                <a:cs typeface="Courier New"/>
                <a:sym typeface="Courier New"/>
              </a:rPr>
              <a:t>&lt;/div&gt;</a:t>
            </a:r>
            <a:endParaRPr sz="1000">
              <a:solidFill>
                <a:srgbClr val="666666"/>
              </a:solidFill>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000">
              <a:solidFill>
                <a:srgbClr val="666666"/>
              </a:solidFill>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000">
              <a:solidFill>
                <a:srgbClr val="666666"/>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GB" sz="1100">
                <a:solidFill>
                  <a:srgbClr val="666666"/>
                </a:solidFill>
                <a:latin typeface="Lato"/>
                <a:ea typeface="Lato"/>
                <a:cs typeface="Lato"/>
                <a:sym typeface="Lato"/>
              </a:rPr>
              <a:t>For a full Bootstrap tutorial go to </a:t>
            </a:r>
            <a:r>
              <a:rPr lang="en-GB" sz="1100" u="sng">
                <a:solidFill>
                  <a:srgbClr val="3C78D8"/>
                </a:solidFill>
                <a:latin typeface="Lato"/>
                <a:ea typeface="Lato"/>
                <a:cs typeface="Lato"/>
                <a:sym typeface="Lato"/>
                <a:hlinkClick r:id="rId3">
                  <a:extLst>
                    <a:ext uri="{A12FA001-AC4F-418D-AE19-62706E023703}">
                      <ahyp:hlinkClr val="tx"/>
                    </a:ext>
                  </a:extLst>
                </a:hlinkClick>
              </a:rPr>
              <a:t>https://getbootstrap.com/</a:t>
            </a:r>
            <a:r>
              <a:rPr lang="en-GB" sz="1100">
                <a:solidFill>
                  <a:srgbClr val="666666"/>
                </a:solidFill>
                <a:latin typeface="Lato"/>
                <a:ea typeface="Lato"/>
                <a:cs typeface="Lato"/>
                <a:sym typeface="Lato"/>
              </a:rPr>
              <a:t>.</a:t>
            </a:r>
            <a:endParaRPr sz="1100">
              <a:solidFill>
                <a:srgbClr val="666666"/>
              </a:solidFill>
              <a:latin typeface="Lato"/>
              <a:ea typeface="Lato"/>
              <a:cs typeface="Lato"/>
              <a:sym typeface="Lato"/>
            </a:endParaRPr>
          </a:p>
          <a:p>
            <a:pPr indent="0" lvl="0" marL="0" rtl="0" algn="l">
              <a:lnSpc>
                <a:spcPct val="135714"/>
              </a:lnSpc>
              <a:spcBef>
                <a:spcPts val="0"/>
              </a:spcBef>
              <a:spcAft>
                <a:spcPts val="0"/>
              </a:spcAft>
              <a:buNone/>
            </a:pPr>
            <a:r>
              <a:t/>
            </a:r>
            <a:endParaRPr sz="1000">
              <a:solidFill>
                <a:srgbClr val="666666"/>
              </a:solidFill>
              <a:latin typeface="Courier New"/>
              <a:ea typeface="Courier New"/>
              <a:cs typeface="Courier New"/>
              <a:sym typeface="Courier New"/>
            </a:endParaRPr>
          </a:p>
        </p:txBody>
      </p:sp>
      <p:pic>
        <p:nvPicPr>
          <p:cNvPr id="842" name="Google Shape;842;p120"/>
          <p:cNvPicPr preferRelativeResize="0"/>
          <p:nvPr/>
        </p:nvPicPr>
        <p:blipFill>
          <a:blip r:embed="rId4">
            <a:alphaModFix/>
          </a:blip>
          <a:stretch>
            <a:fillRect/>
          </a:stretch>
        </p:blipFill>
        <p:spPr>
          <a:xfrm>
            <a:off x="729450" y="692350"/>
            <a:ext cx="354000" cy="354000"/>
          </a:xfrm>
          <a:prstGeom prst="rect">
            <a:avLst/>
          </a:prstGeom>
          <a:noFill/>
          <a:ln>
            <a:noFill/>
          </a:ln>
        </p:spPr>
      </p:pic>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6" name="Shape 846"/>
        <p:cNvGrpSpPr/>
        <p:nvPr/>
      </p:nvGrpSpPr>
      <p:grpSpPr>
        <a:xfrm>
          <a:off x="0" y="0"/>
          <a:ext cx="0" cy="0"/>
          <a:chOff x="0" y="0"/>
          <a:chExt cx="0" cy="0"/>
        </a:xfrm>
      </p:grpSpPr>
      <p:sp>
        <p:nvSpPr>
          <p:cNvPr id="847" name="Google Shape;847;p121"/>
          <p:cNvSpPr txBox="1"/>
          <p:nvPr>
            <p:ph type="title"/>
          </p:nvPr>
        </p:nvSpPr>
        <p:spPr>
          <a:xfrm>
            <a:off x="729450" y="5778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CSS Theme</a:t>
            </a:r>
            <a:endParaRPr/>
          </a:p>
        </p:txBody>
      </p:sp>
      <p:sp>
        <p:nvSpPr>
          <p:cNvPr id="848" name="Google Shape;848;p121"/>
          <p:cNvSpPr txBox="1"/>
          <p:nvPr/>
        </p:nvSpPr>
        <p:spPr>
          <a:xfrm>
            <a:off x="729450" y="1549425"/>
            <a:ext cx="7688700" cy="33411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lang="en-GB" sz="1100">
                <a:solidFill>
                  <a:srgbClr val="666666"/>
                </a:solidFill>
                <a:latin typeface="Lato"/>
                <a:ea typeface="Lato"/>
                <a:cs typeface="Lato"/>
                <a:sym typeface="Lato"/>
              </a:rPr>
              <a:t>A </a:t>
            </a:r>
            <a:r>
              <a:rPr b="1" lang="en-GB" sz="1100">
                <a:solidFill>
                  <a:srgbClr val="666666"/>
                </a:solidFill>
                <a:latin typeface="Lato"/>
                <a:ea typeface="Lato"/>
                <a:cs typeface="Lato"/>
                <a:sym typeface="Lato"/>
              </a:rPr>
              <a:t>theme </a:t>
            </a:r>
            <a:r>
              <a:rPr lang="en-GB" sz="1100">
                <a:solidFill>
                  <a:srgbClr val="666666"/>
                </a:solidFill>
                <a:latin typeface="Lato"/>
                <a:ea typeface="Lato"/>
                <a:cs typeface="Lato"/>
                <a:sym typeface="Lato"/>
              </a:rPr>
              <a:t>is a structured template, written in a markup language called Cascading Style Sheets (CSS), that controls the</a:t>
            </a:r>
            <a:endParaRPr sz="1100">
              <a:solidFill>
                <a:srgbClr val="666666"/>
              </a:solidFill>
              <a:latin typeface="Lato"/>
              <a:ea typeface="Lato"/>
              <a:cs typeface="Lato"/>
              <a:sym typeface="Lato"/>
            </a:endParaRPr>
          </a:p>
          <a:p>
            <a:pPr indent="0" lvl="0" marL="0" rtl="0" algn="l">
              <a:lnSpc>
                <a:spcPct val="135714"/>
              </a:lnSpc>
              <a:spcBef>
                <a:spcPts val="0"/>
              </a:spcBef>
              <a:spcAft>
                <a:spcPts val="0"/>
              </a:spcAft>
              <a:buNone/>
            </a:pPr>
            <a:r>
              <a:rPr lang="en-GB" sz="1100">
                <a:solidFill>
                  <a:srgbClr val="666666"/>
                </a:solidFill>
                <a:latin typeface="Lato"/>
                <a:ea typeface="Lato"/>
                <a:cs typeface="Lato"/>
                <a:sym typeface="Lato"/>
              </a:rPr>
              <a:t>appearance and graphical layout of a page. The theme defines the font to be used, its size, the location of text,</a:t>
            </a:r>
            <a:endParaRPr sz="1100">
              <a:solidFill>
                <a:srgbClr val="666666"/>
              </a:solidFill>
              <a:latin typeface="Lato"/>
              <a:ea typeface="Lato"/>
              <a:cs typeface="Lato"/>
              <a:sym typeface="Lato"/>
            </a:endParaRPr>
          </a:p>
          <a:p>
            <a:pPr indent="0" lvl="0" marL="0" rtl="0" algn="l">
              <a:lnSpc>
                <a:spcPct val="135714"/>
              </a:lnSpc>
              <a:spcBef>
                <a:spcPts val="0"/>
              </a:spcBef>
              <a:spcAft>
                <a:spcPts val="0"/>
              </a:spcAft>
              <a:buNone/>
            </a:pPr>
            <a:r>
              <a:rPr lang="en-GB" sz="1100">
                <a:solidFill>
                  <a:srgbClr val="666666"/>
                </a:solidFill>
                <a:latin typeface="Lato"/>
                <a:ea typeface="Lato"/>
                <a:cs typeface="Lato"/>
                <a:sym typeface="Lato"/>
              </a:rPr>
              <a:t>colors, and background images. </a:t>
            </a:r>
            <a:endParaRPr sz="1100">
              <a:solidFill>
                <a:srgbClr val="666666"/>
              </a:solidFill>
              <a:latin typeface="Lato"/>
              <a:ea typeface="Lato"/>
              <a:cs typeface="Lato"/>
              <a:sym typeface="Lato"/>
            </a:endParaRPr>
          </a:p>
          <a:p>
            <a:pPr indent="0" lvl="0" marL="0" rtl="0" algn="l">
              <a:lnSpc>
                <a:spcPct val="135714"/>
              </a:lnSpc>
              <a:spcBef>
                <a:spcPts val="0"/>
              </a:spcBef>
              <a:spcAft>
                <a:spcPts val="0"/>
              </a:spcAft>
              <a:buNone/>
            </a:pPr>
            <a:r>
              <a:t/>
            </a:r>
            <a:endParaRPr sz="1100">
              <a:solidFill>
                <a:srgbClr val="666666"/>
              </a:solidFill>
              <a:latin typeface="Lato"/>
              <a:ea typeface="Lato"/>
              <a:cs typeface="Lato"/>
              <a:sym typeface="Lato"/>
            </a:endParaRPr>
          </a:p>
          <a:p>
            <a:pPr indent="0" lvl="0" marL="0" rtl="0" algn="l">
              <a:lnSpc>
                <a:spcPct val="135714"/>
              </a:lnSpc>
              <a:spcBef>
                <a:spcPts val="0"/>
              </a:spcBef>
              <a:spcAft>
                <a:spcPts val="0"/>
              </a:spcAft>
              <a:buNone/>
            </a:pPr>
            <a:r>
              <a:rPr lang="en-GB" sz="1100">
                <a:solidFill>
                  <a:srgbClr val="666666"/>
                </a:solidFill>
                <a:latin typeface="Lato"/>
                <a:ea typeface="Lato"/>
                <a:cs typeface="Lato"/>
                <a:sym typeface="Lato"/>
              </a:rPr>
              <a:t>A great use case for CSS variables is theming. Styling various aspects of our website in a different way, while still maintaining the overall look and feel. This often involves changing the colors, but sometimes includes fonts or icons.</a:t>
            </a:r>
            <a:endParaRPr sz="1100">
              <a:solidFill>
                <a:srgbClr val="666666"/>
              </a:solidFill>
              <a:latin typeface="Lato"/>
              <a:ea typeface="Lato"/>
              <a:cs typeface="Lato"/>
              <a:sym typeface="Lato"/>
            </a:endParaRPr>
          </a:p>
          <a:p>
            <a:pPr indent="0" lvl="0" marL="0" rtl="0" algn="l">
              <a:lnSpc>
                <a:spcPct val="135714"/>
              </a:lnSpc>
              <a:spcBef>
                <a:spcPts val="0"/>
              </a:spcBef>
              <a:spcAft>
                <a:spcPts val="0"/>
              </a:spcAft>
              <a:buNone/>
            </a:pPr>
            <a:r>
              <a:t/>
            </a:r>
            <a:endParaRPr sz="1100">
              <a:solidFill>
                <a:srgbClr val="666666"/>
              </a:solidFill>
              <a:latin typeface="Lato"/>
              <a:ea typeface="Lato"/>
              <a:cs typeface="Lato"/>
              <a:sym typeface="Lato"/>
            </a:endParaRPr>
          </a:p>
          <a:p>
            <a:pPr indent="0" lvl="0" marL="0" rtl="0" algn="l">
              <a:lnSpc>
                <a:spcPct val="135714"/>
              </a:lnSpc>
              <a:spcBef>
                <a:spcPts val="0"/>
              </a:spcBef>
              <a:spcAft>
                <a:spcPts val="0"/>
              </a:spcAft>
              <a:buNone/>
            </a:pPr>
            <a:r>
              <a:rPr b="1" lang="en-GB" sz="1100">
                <a:solidFill>
                  <a:srgbClr val="666666"/>
                </a:solidFill>
                <a:latin typeface="Lato"/>
                <a:ea typeface="Lato"/>
                <a:cs typeface="Lato"/>
                <a:sym typeface="Lato"/>
              </a:rPr>
              <a:t>What makes a CSS variable?</a:t>
            </a:r>
            <a:endParaRPr b="1" sz="1100">
              <a:solidFill>
                <a:srgbClr val="666666"/>
              </a:solidFill>
              <a:latin typeface="Lato"/>
              <a:ea typeface="Lato"/>
              <a:cs typeface="Lato"/>
              <a:sym typeface="Lato"/>
            </a:endParaRPr>
          </a:p>
          <a:p>
            <a:pPr indent="0" lvl="0" marL="0" rtl="0" algn="l">
              <a:lnSpc>
                <a:spcPct val="135714"/>
              </a:lnSpc>
              <a:spcBef>
                <a:spcPts val="0"/>
              </a:spcBef>
              <a:spcAft>
                <a:spcPts val="0"/>
              </a:spcAft>
              <a:buNone/>
            </a:pPr>
            <a:r>
              <a:rPr lang="en-GB" sz="1100">
                <a:solidFill>
                  <a:srgbClr val="666666"/>
                </a:solidFill>
                <a:latin typeface="Lato"/>
                <a:ea typeface="Lato"/>
                <a:cs typeface="Lato"/>
                <a:sym typeface="Lato"/>
              </a:rPr>
              <a:t>CSS variables differ from preprocessor variables in a number of ways. CSS variables are dynamic variables: Once set,</a:t>
            </a:r>
            <a:endParaRPr sz="1100">
              <a:solidFill>
                <a:srgbClr val="666666"/>
              </a:solidFill>
              <a:latin typeface="Lato"/>
              <a:ea typeface="Lato"/>
              <a:cs typeface="Lato"/>
              <a:sym typeface="Lato"/>
            </a:endParaRPr>
          </a:p>
          <a:p>
            <a:pPr indent="0" lvl="0" marL="0" rtl="0" algn="l">
              <a:lnSpc>
                <a:spcPct val="135714"/>
              </a:lnSpc>
              <a:spcBef>
                <a:spcPts val="0"/>
              </a:spcBef>
              <a:spcAft>
                <a:spcPts val="0"/>
              </a:spcAft>
              <a:buNone/>
            </a:pPr>
            <a:r>
              <a:rPr lang="en-GB" sz="1100">
                <a:solidFill>
                  <a:srgbClr val="666666"/>
                </a:solidFill>
                <a:latin typeface="Lato"/>
                <a:ea typeface="Lato"/>
                <a:cs typeface="Lato"/>
                <a:sym typeface="Lato"/>
              </a:rPr>
              <a:t>their value is not fixed. They can be updated with CSS or Javascript — so the same variable could have many different</a:t>
            </a:r>
            <a:endParaRPr sz="1100">
              <a:solidFill>
                <a:srgbClr val="666666"/>
              </a:solidFill>
              <a:latin typeface="Lato"/>
              <a:ea typeface="Lato"/>
              <a:cs typeface="Lato"/>
              <a:sym typeface="Lato"/>
            </a:endParaRPr>
          </a:p>
          <a:p>
            <a:pPr indent="0" lvl="0" marL="0" rtl="0" algn="l">
              <a:lnSpc>
                <a:spcPct val="135714"/>
              </a:lnSpc>
              <a:spcBef>
                <a:spcPts val="0"/>
              </a:spcBef>
              <a:spcAft>
                <a:spcPts val="0"/>
              </a:spcAft>
              <a:buNone/>
            </a:pPr>
            <a:r>
              <a:rPr lang="en-GB" sz="1100">
                <a:solidFill>
                  <a:srgbClr val="666666"/>
                </a:solidFill>
                <a:latin typeface="Lato"/>
                <a:ea typeface="Lato"/>
                <a:cs typeface="Lato"/>
                <a:sym typeface="Lato"/>
              </a:rPr>
              <a:t>values within different selectors in your stylesheet. Here we’re defining a variable we’ll call </a:t>
            </a:r>
            <a:r>
              <a:rPr lang="en-GB" sz="1000">
                <a:solidFill>
                  <a:srgbClr val="666666"/>
                </a:solidFill>
                <a:latin typeface="Courier New"/>
                <a:ea typeface="Courier New"/>
                <a:cs typeface="Courier New"/>
                <a:sym typeface="Courier New"/>
              </a:rPr>
              <a:t>--primaryColor</a:t>
            </a:r>
            <a:r>
              <a:rPr lang="en-GB" sz="1100">
                <a:solidFill>
                  <a:srgbClr val="666666"/>
                </a:solidFill>
                <a:latin typeface="Lato"/>
                <a:ea typeface="Lato"/>
                <a:cs typeface="Lato"/>
                <a:sym typeface="Lato"/>
              </a:rPr>
              <a:t> in three</a:t>
            </a:r>
            <a:endParaRPr sz="1100">
              <a:solidFill>
                <a:srgbClr val="666666"/>
              </a:solidFill>
              <a:latin typeface="Lato"/>
              <a:ea typeface="Lato"/>
              <a:cs typeface="Lato"/>
              <a:sym typeface="Lato"/>
            </a:endParaRPr>
          </a:p>
          <a:p>
            <a:pPr indent="0" lvl="0" marL="0" rtl="0" algn="l">
              <a:lnSpc>
                <a:spcPct val="135714"/>
              </a:lnSpc>
              <a:spcBef>
                <a:spcPts val="0"/>
              </a:spcBef>
              <a:spcAft>
                <a:spcPts val="0"/>
              </a:spcAft>
              <a:buNone/>
            </a:pPr>
            <a:r>
              <a:rPr lang="en-GB" sz="1100">
                <a:solidFill>
                  <a:srgbClr val="666666"/>
                </a:solidFill>
                <a:latin typeface="Lato"/>
                <a:ea typeface="Lato"/>
                <a:cs typeface="Lato"/>
                <a:sym typeface="Lato"/>
              </a:rPr>
              <a:t>different places. We’re setting the background-color property to the value of </a:t>
            </a:r>
            <a:r>
              <a:rPr lang="en-GB" sz="1000">
                <a:solidFill>
                  <a:srgbClr val="666666"/>
                </a:solidFill>
                <a:latin typeface="Courier New"/>
                <a:ea typeface="Courier New"/>
                <a:cs typeface="Courier New"/>
                <a:sym typeface="Courier New"/>
              </a:rPr>
              <a:t>--primaryColor</a:t>
            </a:r>
            <a:r>
              <a:rPr lang="en-GB" sz="1100">
                <a:solidFill>
                  <a:srgbClr val="666666"/>
                </a:solidFill>
                <a:latin typeface="Lato"/>
                <a:ea typeface="Lato"/>
                <a:cs typeface="Lato"/>
                <a:sym typeface="Lato"/>
              </a:rPr>
              <a:t> for the body and button</a:t>
            </a:r>
            <a:endParaRPr sz="1100">
              <a:solidFill>
                <a:srgbClr val="666666"/>
              </a:solidFill>
              <a:latin typeface="Lato"/>
              <a:ea typeface="Lato"/>
              <a:cs typeface="Lato"/>
              <a:sym typeface="Lato"/>
            </a:endParaRPr>
          </a:p>
          <a:p>
            <a:pPr indent="0" lvl="0" marL="0" rtl="0" algn="l">
              <a:lnSpc>
                <a:spcPct val="135714"/>
              </a:lnSpc>
              <a:spcBef>
                <a:spcPts val="0"/>
              </a:spcBef>
              <a:spcAft>
                <a:spcPts val="0"/>
              </a:spcAft>
              <a:buNone/>
            </a:pPr>
            <a:r>
              <a:rPr lang="en-GB" sz="1100">
                <a:solidFill>
                  <a:srgbClr val="666666"/>
                </a:solidFill>
                <a:latin typeface="Lato"/>
                <a:ea typeface="Lato"/>
                <a:cs typeface="Lato"/>
                <a:sym typeface="Lato"/>
              </a:rPr>
              <a:t>elements.</a:t>
            </a:r>
            <a:endParaRPr sz="1100">
              <a:solidFill>
                <a:srgbClr val="666666"/>
              </a:solidFill>
              <a:latin typeface="Lato"/>
              <a:ea typeface="Lato"/>
              <a:cs typeface="Lato"/>
              <a:sym typeface="Lato"/>
            </a:endParaRPr>
          </a:p>
          <a:p>
            <a:pPr indent="0" lvl="0" marL="0" rtl="0" algn="l">
              <a:lnSpc>
                <a:spcPct val="135714"/>
              </a:lnSpc>
              <a:spcBef>
                <a:spcPts val="0"/>
              </a:spcBef>
              <a:spcAft>
                <a:spcPts val="0"/>
              </a:spcAft>
              <a:buNone/>
            </a:pPr>
            <a:r>
              <a:t/>
            </a:r>
            <a:endParaRPr sz="1100">
              <a:solidFill>
                <a:srgbClr val="666666"/>
              </a:solidFill>
              <a:latin typeface="Lato"/>
              <a:ea typeface="Lato"/>
              <a:cs typeface="Lato"/>
              <a:sym typeface="La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23"/>
          <p:cNvSpPr txBox="1"/>
          <p:nvPr>
            <p:ph type="title"/>
          </p:nvPr>
        </p:nvSpPr>
        <p:spPr>
          <a:xfrm>
            <a:off x="729450" y="5778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How to create your first css file ?</a:t>
            </a:r>
            <a:endParaRPr/>
          </a:p>
        </p:txBody>
      </p:sp>
      <p:sp>
        <p:nvSpPr>
          <p:cNvPr id="149" name="Google Shape;149;p23"/>
          <p:cNvSpPr txBox="1"/>
          <p:nvPr>
            <p:ph idx="1" type="body"/>
          </p:nvPr>
        </p:nvSpPr>
        <p:spPr>
          <a:xfrm>
            <a:off x="727650" y="1385525"/>
            <a:ext cx="7688700" cy="3443100"/>
          </a:xfrm>
          <a:prstGeom prst="rect">
            <a:avLst/>
          </a:prstGeom>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b="1" lang="en-GB" sz="1100">
                <a:solidFill>
                  <a:srgbClr val="666666"/>
                </a:solidFill>
              </a:rPr>
              <a:t>Step 1: Create a Folder Structure For Your Web Page</a:t>
            </a:r>
            <a:endParaRPr b="1" sz="1100">
              <a:solidFill>
                <a:srgbClr val="666666"/>
              </a:solidFill>
            </a:endParaRPr>
          </a:p>
          <a:p>
            <a:pPr indent="0" lvl="0" marL="0" rtl="0" algn="l">
              <a:lnSpc>
                <a:spcPct val="135714"/>
              </a:lnSpc>
              <a:spcBef>
                <a:spcPts val="0"/>
              </a:spcBef>
              <a:spcAft>
                <a:spcPts val="0"/>
              </a:spcAft>
              <a:buNone/>
            </a:pPr>
            <a:r>
              <a:t/>
            </a:r>
            <a:endParaRPr sz="1100">
              <a:solidFill>
                <a:srgbClr val="666666"/>
              </a:solidFill>
            </a:endParaRPr>
          </a:p>
          <a:p>
            <a:pPr indent="0" lvl="0" marL="0" rtl="0" algn="l">
              <a:lnSpc>
                <a:spcPct val="135714"/>
              </a:lnSpc>
              <a:spcBef>
                <a:spcPts val="0"/>
              </a:spcBef>
              <a:spcAft>
                <a:spcPts val="0"/>
              </a:spcAft>
              <a:buNone/>
            </a:pPr>
            <a:r>
              <a:rPr lang="en-GB" sz="1100">
                <a:solidFill>
                  <a:srgbClr val="666666"/>
                </a:solidFill>
              </a:rPr>
              <a:t>Let’s create a folder structure to support your web page. A well-designed folder structure will help you quickly</a:t>
            </a:r>
            <a:endParaRPr sz="1100">
              <a:solidFill>
                <a:srgbClr val="666666"/>
              </a:solidFill>
            </a:endParaRPr>
          </a:p>
          <a:p>
            <a:pPr indent="0" lvl="0" marL="0" rtl="0" algn="l">
              <a:lnSpc>
                <a:spcPct val="135714"/>
              </a:lnSpc>
              <a:spcBef>
                <a:spcPts val="0"/>
              </a:spcBef>
              <a:spcAft>
                <a:spcPts val="0"/>
              </a:spcAft>
              <a:buNone/>
            </a:pPr>
            <a:r>
              <a:rPr lang="en-GB" sz="1100">
                <a:solidFill>
                  <a:srgbClr val="666666"/>
                </a:solidFill>
              </a:rPr>
              <a:t>navigate to the HTML or CSS files that contain your code.</a:t>
            </a:r>
            <a:endParaRPr sz="1100">
              <a:solidFill>
                <a:srgbClr val="666666"/>
              </a:solidFill>
            </a:endParaRPr>
          </a:p>
          <a:p>
            <a:pPr indent="0" lvl="0" marL="0" rtl="0" algn="l">
              <a:lnSpc>
                <a:spcPct val="135714"/>
              </a:lnSpc>
              <a:spcBef>
                <a:spcPts val="0"/>
              </a:spcBef>
              <a:spcAft>
                <a:spcPts val="0"/>
              </a:spcAft>
              <a:buNone/>
            </a:pPr>
            <a:r>
              <a:t/>
            </a:r>
            <a:endParaRPr sz="1100">
              <a:solidFill>
                <a:srgbClr val="666666"/>
              </a:solidFill>
            </a:endParaRPr>
          </a:p>
          <a:p>
            <a:pPr indent="0" lvl="0" marL="0" rtl="0" algn="l">
              <a:lnSpc>
                <a:spcPct val="135714"/>
              </a:lnSpc>
              <a:spcBef>
                <a:spcPts val="0"/>
              </a:spcBef>
              <a:spcAft>
                <a:spcPts val="0"/>
              </a:spcAft>
              <a:buNone/>
            </a:pPr>
            <a:r>
              <a:rPr lang="en-GB" sz="1100">
                <a:solidFill>
                  <a:srgbClr val="666666"/>
                </a:solidFill>
              </a:rPr>
              <a:t>First, open Finder (in Mac) or Explorer (in Windows). Next, create a folder (also known as a directory) called</a:t>
            </a:r>
            <a:endParaRPr sz="1100">
              <a:solidFill>
                <a:srgbClr val="666666"/>
              </a:solidFill>
            </a:endParaRPr>
          </a:p>
          <a:p>
            <a:pPr indent="0" lvl="0" marL="0" rtl="0" algn="l">
              <a:lnSpc>
                <a:spcPct val="135714"/>
              </a:lnSpc>
              <a:spcBef>
                <a:spcPts val="0"/>
              </a:spcBef>
              <a:spcAft>
                <a:spcPts val="0"/>
              </a:spcAft>
              <a:buNone/>
            </a:pPr>
            <a:r>
              <a:rPr lang="en-GB" sz="1100">
                <a:solidFill>
                  <a:srgbClr val="666666"/>
                </a:solidFill>
              </a:rPr>
              <a:t>DevProject. This folder will contain all of the files for your HTML and CSS project.</a:t>
            </a:r>
            <a:endParaRPr sz="1100">
              <a:solidFill>
                <a:srgbClr val="666666"/>
              </a:solidFill>
            </a:endParaRPr>
          </a:p>
          <a:p>
            <a:pPr indent="0" lvl="0" marL="0" rtl="0" algn="l">
              <a:lnSpc>
                <a:spcPct val="135714"/>
              </a:lnSpc>
              <a:spcBef>
                <a:spcPts val="0"/>
              </a:spcBef>
              <a:spcAft>
                <a:spcPts val="0"/>
              </a:spcAft>
              <a:buNone/>
            </a:pPr>
            <a:r>
              <a:t/>
            </a:r>
            <a:endParaRPr sz="1100">
              <a:solidFill>
                <a:srgbClr val="666666"/>
              </a:solidFill>
            </a:endParaRPr>
          </a:p>
          <a:p>
            <a:pPr indent="0" lvl="0" marL="0" rtl="0" algn="l">
              <a:lnSpc>
                <a:spcPct val="135714"/>
              </a:lnSpc>
              <a:spcBef>
                <a:spcPts val="0"/>
              </a:spcBef>
              <a:spcAft>
                <a:spcPts val="0"/>
              </a:spcAft>
              <a:buNone/>
            </a:pPr>
            <a:r>
              <a:rPr lang="en-GB" sz="1100">
                <a:solidFill>
                  <a:srgbClr val="666666"/>
                </a:solidFill>
              </a:rPr>
              <a:t>Open the DevProject folder. Inside, create the following items:</a:t>
            </a:r>
            <a:endParaRPr sz="1100">
              <a:solidFill>
                <a:srgbClr val="666666"/>
              </a:solidFill>
            </a:endParaRPr>
          </a:p>
          <a:p>
            <a:pPr indent="0" lvl="0" marL="0" rtl="0" algn="l">
              <a:lnSpc>
                <a:spcPct val="135714"/>
              </a:lnSpc>
              <a:spcBef>
                <a:spcPts val="0"/>
              </a:spcBef>
              <a:spcAft>
                <a:spcPts val="0"/>
              </a:spcAft>
              <a:buNone/>
            </a:pPr>
            <a:r>
              <a:t/>
            </a:r>
            <a:endParaRPr sz="1100">
              <a:solidFill>
                <a:srgbClr val="666666"/>
              </a:solidFill>
            </a:endParaRPr>
          </a:p>
          <a:p>
            <a:pPr indent="0" lvl="0" marL="0" rtl="0" algn="l">
              <a:lnSpc>
                <a:spcPct val="135714"/>
              </a:lnSpc>
              <a:spcBef>
                <a:spcPts val="0"/>
              </a:spcBef>
              <a:spcAft>
                <a:spcPts val="0"/>
              </a:spcAft>
              <a:buNone/>
            </a:pPr>
            <a:r>
              <a:rPr lang="en-GB" sz="1100">
                <a:solidFill>
                  <a:srgbClr val="666666"/>
                </a:solidFill>
              </a:rPr>
              <a:t>A new file called index.html (use your preferred text editor)</a:t>
            </a:r>
            <a:endParaRPr sz="1100">
              <a:solidFill>
                <a:srgbClr val="666666"/>
              </a:solidFill>
            </a:endParaRPr>
          </a:p>
          <a:p>
            <a:pPr indent="0" lvl="0" marL="0" rtl="0" algn="l">
              <a:lnSpc>
                <a:spcPct val="135714"/>
              </a:lnSpc>
              <a:spcBef>
                <a:spcPts val="0"/>
              </a:spcBef>
              <a:spcAft>
                <a:spcPts val="0"/>
              </a:spcAft>
              <a:buNone/>
            </a:pPr>
            <a:r>
              <a:rPr lang="en-GB" sz="1100">
                <a:solidFill>
                  <a:srgbClr val="666666"/>
                </a:solidFill>
              </a:rPr>
              <a:t>A new folder called resources</a:t>
            </a:r>
            <a:endParaRPr sz="1100">
              <a:solidFill>
                <a:srgbClr val="666666"/>
              </a:solidFill>
            </a:endParaRPr>
          </a:p>
          <a:p>
            <a:pPr indent="0" lvl="0" marL="0" rtl="0" algn="l">
              <a:lnSpc>
                <a:spcPct val="135714"/>
              </a:lnSpc>
              <a:spcBef>
                <a:spcPts val="0"/>
              </a:spcBef>
              <a:spcAft>
                <a:spcPts val="0"/>
              </a:spcAft>
              <a:buNone/>
            </a:pPr>
            <a:r>
              <a:rPr lang="en-GB" sz="1100">
                <a:solidFill>
                  <a:srgbClr val="666666"/>
                </a:solidFill>
              </a:rPr>
              <a:t>The index.html file will contain the HTML code for your web page, while the resources folder will contain all of the</a:t>
            </a:r>
            <a:endParaRPr sz="1100">
              <a:solidFill>
                <a:srgbClr val="666666"/>
              </a:solidFill>
            </a:endParaRPr>
          </a:p>
          <a:p>
            <a:pPr indent="0" lvl="0" marL="0" rtl="0" algn="l">
              <a:lnSpc>
                <a:spcPct val="135714"/>
              </a:lnSpc>
              <a:spcBef>
                <a:spcPts val="0"/>
              </a:spcBef>
              <a:spcAft>
                <a:spcPts val="0"/>
              </a:spcAft>
              <a:buNone/>
            </a:pPr>
            <a:r>
              <a:rPr lang="en-GB" sz="1100">
                <a:solidFill>
                  <a:srgbClr val="666666"/>
                </a:solidFill>
              </a:rPr>
              <a:t>necessary resources needed by the HTML files (CSS files, images, etc.).</a:t>
            </a:r>
            <a:endParaRPr sz="1100">
              <a:solidFill>
                <a:srgbClr val="666666"/>
              </a:solidFill>
            </a:endParaRPr>
          </a:p>
          <a:p>
            <a:pPr indent="0" lvl="0" marL="0" rtl="0" algn="l">
              <a:spcBef>
                <a:spcPts val="0"/>
              </a:spcBef>
              <a:spcAft>
                <a:spcPts val="1600"/>
              </a:spcAft>
              <a:buNone/>
            </a:pPr>
            <a:r>
              <a:t/>
            </a:r>
            <a:endParaRPr sz="1100">
              <a:solidFill>
                <a:srgbClr val="666666"/>
              </a:solidFill>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2" name="Shape 852"/>
        <p:cNvGrpSpPr/>
        <p:nvPr/>
      </p:nvGrpSpPr>
      <p:grpSpPr>
        <a:xfrm>
          <a:off x="0" y="0"/>
          <a:ext cx="0" cy="0"/>
          <a:chOff x="0" y="0"/>
          <a:chExt cx="0" cy="0"/>
        </a:xfrm>
      </p:grpSpPr>
      <p:sp>
        <p:nvSpPr>
          <p:cNvPr id="853" name="Google Shape;853;p122"/>
          <p:cNvSpPr txBox="1"/>
          <p:nvPr>
            <p:ph type="title"/>
          </p:nvPr>
        </p:nvSpPr>
        <p:spPr>
          <a:xfrm>
            <a:off x="729450" y="5778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CSS Theme example</a:t>
            </a:r>
            <a:endParaRPr/>
          </a:p>
        </p:txBody>
      </p:sp>
      <p:sp>
        <p:nvSpPr>
          <p:cNvPr id="854" name="Google Shape;854;p122"/>
          <p:cNvSpPr txBox="1"/>
          <p:nvPr/>
        </p:nvSpPr>
        <p:spPr>
          <a:xfrm>
            <a:off x="729450" y="1549425"/>
            <a:ext cx="3918900" cy="32631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lang="en-GB" sz="1000">
                <a:solidFill>
                  <a:srgbClr val="666666"/>
                </a:solidFill>
                <a:latin typeface="Courier New"/>
                <a:ea typeface="Courier New"/>
                <a:cs typeface="Courier New"/>
                <a:sym typeface="Courier New"/>
              </a:rPr>
              <a:t>body {</a:t>
            </a:r>
            <a:endParaRPr sz="1000">
              <a:solidFill>
                <a:srgbClr val="666666"/>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GB" sz="1000">
                <a:solidFill>
                  <a:srgbClr val="666666"/>
                </a:solidFill>
                <a:latin typeface="Courier New"/>
                <a:ea typeface="Courier New"/>
                <a:cs typeface="Courier New"/>
                <a:sym typeface="Courier New"/>
              </a:rPr>
              <a:t>--primaryColor: #d452f2;</a:t>
            </a:r>
            <a:endParaRPr sz="1000">
              <a:solidFill>
                <a:srgbClr val="666666"/>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GB" sz="1000">
                <a:solidFill>
                  <a:srgbClr val="666666"/>
                </a:solidFill>
                <a:latin typeface="Courier New"/>
                <a:ea typeface="Courier New"/>
                <a:cs typeface="Courier New"/>
                <a:sym typeface="Courier New"/>
              </a:rPr>
              <a:t>background-color: var(--primaryColor);</a:t>
            </a:r>
            <a:endParaRPr sz="1000">
              <a:solidFill>
                <a:srgbClr val="666666"/>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GB" sz="1000">
                <a:solidFill>
                  <a:srgbClr val="666666"/>
                </a:solidFill>
                <a:latin typeface="Courier New"/>
                <a:ea typeface="Courier New"/>
                <a:cs typeface="Courier New"/>
                <a:sym typeface="Courier New"/>
              </a:rPr>
              <a:t>}</a:t>
            </a:r>
            <a:endParaRPr sz="1000">
              <a:solidFill>
                <a:srgbClr val="666666"/>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GB" sz="1000">
                <a:solidFill>
                  <a:srgbClr val="666666"/>
                </a:solidFill>
                <a:latin typeface="Courier New"/>
                <a:ea typeface="Courier New"/>
                <a:cs typeface="Courier New"/>
                <a:sym typeface="Courier New"/>
              </a:rPr>
              <a:t>button {</a:t>
            </a:r>
            <a:endParaRPr sz="1000">
              <a:solidFill>
                <a:srgbClr val="666666"/>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GB" sz="1000">
                <a:solidFill>
                  <a:srgbClr val="666666"/>
                </a:solidFill>
                <a:latin typeface="Courier New"/>
                <a:ea typeface="Courier New"/>
                <a:cs typeface="Courier New"/>
                <a:sym typeface="Courier New"/>
              </a:rPr>
              <a:t>background-color: var(--primaryColor);</a:t>
            </a:r>
            <a:endParaRPr sz="1000">
              <a:solidFill>
                <a:srgbClr val="666666"/>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GB" sz="1000">
                <a:solidFill>
                  <a:srgbClr val="666666"/>
                </a:solidFill>
                <a:latin typeface="Courier New"/>
                <a:ea typeface="Courier New"/>
                <a:cs typeface="Courier New"/>
                <a:sym typeface="Courier New"/>
              </a:rPr>
              <a:t>}</a:t>
            </a:r>
            <a:endParaRPr sz="1000">
              <a:solidFill>
                <a:srgbClr val="666666"/>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GB" sz="1000">
                <a:solidFill>
                  <a:srgbClr val="666666"/>
                </a:solidFill>
                <a:latin typeface="Courier New"/>
                <a:ea typeface="Courier New"/>
                <a:cs typeface="Courier New"/>
                <a:sym typeface="Courier New"/>
              </a:rPr>
              <a:t>.my-element {</a:t>
            </a:r>
            <a:endParaRPr sz="1000">
              <a:solidFill>
                <a:srgbClr val="666666"/>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GB" sz="1000">
                <a:solidFill>
                  <a:srgbClr val="666666"/>
                </a:solidFill>
                <a:latin typeface="Courier New"/>
                <a:ea typeface="Courier New"/>
                <a:cs typeface="Courier New"/>
                <a:sym typeface="Courier New"/>
              </a:rPr>
              <a:t>--primaryColor: #1a24a7; // the button inside `.my-element` will be blue</a:t>
            </a:r>
            <a:endParaRPr sz="1000">
              <a:solidFill>
                <a:srgbClr val="666666"/>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GB" sz="1000">
                <a:solidFill>
                  <a:srgbClr val="666666"/>
                </a:solidFill>
                <a:latin typeface="Courier New"/>
                <a:ea typeface="Courier New"/>
                <a:cs typeface="Courier New"/>
                <a:sym typeface="Courier New"/>
              </a:rPr>
              <a:t>}</a:t>
            </a:r>
            <a:endParaRPr sz="1000">
              <a:solidFill>
                <a:srgbClr val="666666"/>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GB" sz="1000">
                <a:solidFill>
                  <a:srgbClr val="666666"/>
                </a:solidFill>
                <a:latin typeface="Courier New"/>
                <a:ea typeface="Courier New"/>
                <a:cs typeface="Courier New"/>
                <a:sym typeface="Courier New"/>
              </a:rPr>
              <a:t>.my-element:nth-child(2n) {</a:t>
            </a:r>
            <a:endParaRPr sz="1000">
              <a:solidFill>
                <a:srgbClr val="666666"/>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GB" sz="1000">
                <a:solidFill>
                  <a:srgbClr val="666666"/>
                </a:solidFill>
                <a:latin typeface="Courier New"/>
                <a:ea typeface="Courier New"/>
                <a:cs typeface="Courier New"/>
                <a:sym typeface="Courier New"/>
              </a:rPr>
              <a:t>--primaryColor: #4aa43e; // the button inside the second child will be green</a:t>
            </a:r>
            <a:endParaRPr sz="1000">
              <a:solidFill>
                <a:srgbClr val="666666"/>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GB" sz="1000">
                <a:solidFill>
                  <a:srgbClr val="666666"/>
                </a:solidFill>
                <a:latin typeface="Courier New"/>
                <a:ea typeface="Courier New"/>
                <a:cs typeface="Courier New"/>
                <a:sym typeface="Courier New"/>
              </a:rPr>
              <a:t>}</a:t>
            </a:r>
            <a:endParaRPr sz="1000">
              <a:solidFill>
                <a:srgbClr val="666666"/>
              </a:solidFill>
              <a:latin typeface="Courier New"/>
              <a:ea typeface="Courier New"/>
              <a:cs typeface="Courier New"/>
              <a:sym typeface="Courier New"/>
            </a:endParaRPr>
          </a:p>
        </p:txBody>
      </p:sp>
      <p:pic>
        <p:nvPicPr>
          <p:cNvPr id="855" name="Google Shape;855;p122"/>
          <p:cNvPicPr preferRelativeResize="0"/>
          <p:nvPr/>
        </p:nvPicPr>
        <p:blipFill>
          <a:blip r:embed="rId3">
            <a:alphaModFix/>
          </a:blip>
          <a:stretch>
            <a:fillRect/>
          </a:stretch>
        </p:blipFill>
        <p:spPr>
          <a:xfrm>
            <a:off x="4725698" y="1549425"/>
            <a:ext cx="4243089" cy="2943201"/>
          </a:xfrm>
          <a:prstGeom prst="rect">
            <a:avLst/>
          </a:prstGeom>
          <a:noFill/>
          <a:ln>
            <a:noFill/>
          </a:ln>
        </p:spPr>
      </p:pic>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9" name="Shape 859"/>
        <p:cNvGrpSpPr/>
        <p:nvPr/>
      </p:nvGrpSpPr>
      <p:grpSpPr>
        <a:xfrm>
          <a:off x="0" y="0"/>
          <a:ext cx="0" cy="0"/>
          <a:chOff x="0" y="0"/>
          <a:chExt cx="0" cy="0"/>
        </a:xfrm>
      </p:grpSpPr>
      <p:sp>
        <p:nvSpPr>
          <p:cNvPr id="860" name="Google Shape;860;p123"/>
          <p:cNvSpPr txBox="1"/>
          <p:nvPr>
            <p:ph type="title"/>
          </p:nvPr>
        </p:nvSpPr>
        <p:spPr>
          <a:xfrm>
            <a:off x="729450" y="5778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 </a:t>
            </a:r>
            <a:r>
              <a:rPr lang="en-GB"/>
              <a:t>SASS </a:t>
            </a:r>
            <a:r>
              <a:rPr lang="en-GB"/>
              <a:t>&amp;</a:t>
            </a:r>
            <a:r>
              <a:rPr lang="en-GB"/>
              <a:t> </a:t>
            </a:r>
            <a:r>
              <a:rPr lang="en-GB"/>
              <a:t>LESS Preprocessor</a:t>
            </a:r>
            <a:endParaRPr/>
          </a:p>
        </p:txBody>
      </p:sp>
      <p:sp>
        <p:nvSpPr>
          <p:cNvPr id="861" name="Google Shape;861;p123"/>
          <p:cNvSpPr txBox="1"/>
          <p:nvPr/>
        </p:nvSpPr>
        <p:spPr>
          <a:xfrm>
            <a:off x="729450" y="1549425"/>
            <a:ext cx="7688700" cy="19626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b="1" lang="en-GB" sz="1100">
                <a:solidFill>
                  <a:srgbClr val="666666"/>
                </a:solidFill>
                <a:latin typeface="Lato"/>
                <a:ea typeface="Lato"/>
                <a:cs typeface="Lato"/>
                <a:sym typeface="Lato"/>
              </a:rPr>
              <a:t>Syntactically Awesome Stylesheets (Sass)</a:t>
            </a:r>
            <a:r>
              <a:rPr lang="en-GB" sz="1100">
                <a:solidFill>
                  <a:srgbClr val="666666"/>
                </a:solidFill>
                <a:latin typeface="Lato"/>
                <a:ea typeface="Lato"/>
                <a:cs typeface="Lato"/>
                <a:sym typeface="Lato"/>
              </a:rPr>
              <a:t> and </a:t>
            </a:r>
            <a:r>
              <a:rPr b="1" lang="en-GB" sz="1100">
                <a:solidFill>
                  <a:srgbClr val="666666"/>
                </a:solidFill>
                <a:latin typeface="Lato"/>
                <a:ea typeface="Lato"/>
                <a:cs typeface="Lato"/>
                <a:sym typeface="Lato"/>
              </a:rPr>
              <a:t>Leaner CSS (LESS)</a:t>
            </a:r>
            <a:r>
              <a:rPr lang="en-GB" sz="1100">
                <a:solidFill>
                  <a:srgbClr val="666666"/>
                </a:solidFill>
                <a:latin typeface="Lato"/>
                <a:ea typeface="Lato"/>
                <a:cs typeface="Lato"/>
                <a:sym typeface="Lato"/>
              </a:rPr>
              <a:t> are both </a:t>
            </a:r>
            <a:r>
              <a:rPr b="1" lang="en-GB" sz="1100">
                <a:solidFill>
                  <a:srgbClr val="666666"/>
                </a:solidFill>
                <a:latin typeface="Lato"/>
                <a:ea typeface="Lato"/>
                <a:cs typeface="Lato"/>
                <a:sym typeface="Lato"/>
              </a:rPr>
              <a:t>CSS preprocessors</a:t>
            </a:r>
            <a:r>
              <a:rPr lang="en-GB" sz="1100">
                <a:solidFill>
                  <a:srgbClr val="666666"/>
                </a:solidFill>
                <a:latin typeface="Lato"/>
                <a:ea typeface="Lato"/>
                <a:cs typeface="Lato"/>
                <a:sym typeface="Lato"/>
              </a:rPr>
              <a:t>. They are special stylesheet</a:t>
            </a:r>
            <a:endParaRPr sz="1100">
              <a:solidFill>
                <a:srgbClr val="666666"/>
              </a:solidFill>
              <a:latin typeface="Lato"/>
              <a:ea typeface="Lato"/>
              <a:cs typeface="Lato"/>
              <a:sym typeface="Lato"/>
            </a:endParaRPr>
          </a:p>
          <a:p>
            <a:pPr indent="0" lvl="0" marL="0" rtl="0" algn="l">
              <a:lnSpc>
                <a:spcPct val="135714"/>
              </a:lnSpc>
              <a:spcBef>
                <a:spcPts val="0"/>
              </a:spcBef>
              <a:spcAft>
                <a:spcPts val="0"/>
              </a:spcAft>
              <a:buNone/>
            </a:pPr>
            <a:r>
              <a:rPr lang="en-GB" sz="1100">
                <a:solidFill>
                  <a:srgbClr val="666666"/>
                </a:solidFill>
                <a:latin typeface="Lato"/>
                <a:ea typeface="Lato"/>
                <a:cs typeface="Lato"/>
                <a:sym typeface="Lato"/>
              </a:rPr>
              <a:t>extensions that make designing easier and more efficient. Both Sass and LESS compile into CSS stylesheets so that</a:t>
            </a:r>
            <a:endParaRPr sz="1100">
              <a:solidFill>
                <a:srgbClr val="666666"/>
              </a:solidFill>
              <a:latin typeface="Lato"/>
              <a:ea typeface="Lato"/>
              <a:cs typeface="Lato"/>
              <a:sym typeface="Lato"/>
            </a:endParaRPr>
          </a:p>
          <a:p>
            <a:pPr indent="0" lvl="0" marL="0" rtl="0" algn="l">
              <a:lnSpc>
                <a:spcPct val="135714"/>
              </a:lnSpc>
              <a:spcBef>
                <a:spcPts val="0"/>
              </a:spcBef>
              <a:spcAft>
                <a:spcPts val="0"/>
              </a:spcAft>
              <a:buNone/>
            </a:pPr>
            <a:r>
              <a:rPr lang="en-GB" sz="1100">
                <a:solidFill>
                  <a:srgbClr val="666666"/>
                </a:solidFill>
                <a:latin typeface="Lato"/>
                <a:ea typeface="Lato"/>
                <a:cs typeface="Lato"/>
                <a:sym typeface="Lato"/>
              </a:rPr>
              <a:t>browsers can read them. This is a necessary step because modern browsers cannot read </a:t>
            </a:r>
            <a:r>
              <a:rPr b="1" lang="en-GB" sz="1100">
                <a:solidFill>
                  <a:srgbClr val="666666"/>
                </a:solidFill>
                <a:latin typeface="Lato"/>
                <a:ea typeface="Lato"/>
                <a:cs typeface="Lato"/>
                <a:sym typeface="Lato"/>
              </a:rPr>
              <a:t>.sass</a:t>
            </a:r>
            <a:r>
              <a:rPr lang="en-GB" sz="1100">
                <a:solidFill>
                  <a:srgbClr val="666666"/>
                </a:solidFill>
                <a:latin typeface="Lato"/>
                <a:ea typeface="Lato"/>
                <a:cs typeface="Lato"/>
                <a:sym typeface="Lato"/>
              </a:rPr>
              <a:t> or </a:t>
            </a:r>
            <a:r>
              <a:rPr b="1" lang="en-GB" sz="1100">
                <a:solidFill>
                  <a:srgbClr val="666666"/>
                </a:solidFill>
                <a:latin typeface="Lato"/>
                <a:ea typeface="Lato"/>
                <a:cs typeface="Lato"/>
                <a:sym typeface="Lato"/>
              </a:rPr>
              <a:t>.less</a:t>
            </a:r>
            <a:r>
              <a:rPr lang="en-GB" sz="1100">
                <a:solidFill>
                  <a:srgbClr val="666666"/>
                </a:solidFill>
                <a:latin typeface="Lato"/>
                <a:ea typeface="Lato"/>
                <a:cs typeface="Lato"/>
                <a:sym typeface="Lato"/>
              </a:rPr>
              <a:t> file types.</a:t>
            </a:r>
            <a:endParaRPr sz="1100">
              <a:solidFill>
                <a:srgbClr val="666666"/>
              </a:solidFill>
              <a:latin typeface="Lato"/>
              <a:ea typeface="Lato"/>
              <a:cs typeface="Lato"/>
              <a:sym typeface="Lato"/>
            </a:endParaRPr>
          </a:p>
          <a:p>
            <a:pPr indent="0" lvl="0" marL="0" rtl="0" algn="l">
              <a:lnSpc>
                <a:spcPct val="135714"/>
              </a:lnSpc>
              <a:spcBef>
                <a:spcPts val="0"/>
              </a:spcBef>
              <a:spcAft>
                <a:spcPts val="0"/>
              </a:spcAft>
              <a:buNone/>
            </a:pPr>
            <a:r>
              <a:t/>
            </a:r>
            <a:endParaRPr sz="1100">
              <a:solidFill>
                <a:srgbClr val="666666"/>
              </a:solidFill>
              <a:latin typeface="Lato"/>
              <a:ea typeface="Lato"/>
              <a:cs typeface="Lato"/>
              <a:sym typeface="Lato"/>
            </a:endParaRPr>
          </a:p>
          <a:p>
            <a:pPr indent="0" lvl="0" marL="0" rtl="0" algn="l">
              <a:lnSpc>
                <a:spcPct val="135714"/>
              </a:lnSpc>
              <a:spcBef>
                <a:spcPts val="0"/>
              </a:spcBef>
              <a:spcAft>
                <a:spcPts val="0"/>
              </a:spcAft>
              <a:buNone/>
            </a:pPr>
            <a:r>
              <a:rPr lang="en-GB" sz="1100">
                <a:solidFill>
                  <a:srgbClr val="666666"/>
                </a:solidFill>
                <a:latin typeface="Lato"/>
                <a:ea typeface="Lato"/>
                <a:cs typeface="Lato"/>
                <a:sym typeface="Lato"/>
              </a:rPr>
              <a:t>If you plan on being in the world of web development, it’s a good idea to be well-versed in one of the two</a:t>
            </a:r>
            <a:endParaRPr sz="1100">
              <a:solidFill>
                <a:srgbClr val="666666"/>
              </a:solidFill>
              <a:latin typeface="Lato"/>
              <a:ea typeface="Lato"/>
              <a:cs typeface="Lato"/>
              <a:sym typeface="Lato"/>
            </a:endParaRPr>
          </a:p>
          <a:p>
            <a:pPr indent="0" lvl="0" marL="0" rtl="0" algn="l">
              <a:lnSpc>
                <a:spcPct val="135714"/>
              </a:lnSpc>
              <a:spcBef>
                <a:spcPts val="0"/>
              </a:spcBef>
              <a:spcAft>
                <a:spcPts val="0"/>
              </a:spcAft>
              <a:buNone/>
            </a:pPr>
            <a:r>
              <a:rPr lang="en-GB" sz="1100">
                <a:solidFill>
                  <a:srgbClr val="666666"/>
                </a:solidFill>
                <a:latin typeface="Lato"/>
                <a:ea typeface="Lato"/>
                <a:cs typeface="Lato"/>
                <a:sym typeface="Lato"/>
              </a:rPr>
              <a:t>preprocessors—if not both of them. When it comes down to it, they have a lot of similarities. They make writing CSS</a:t>
            </a:r>
            <a:endParaRPr sz="1100">
              <a:solidFill>
                <a:srgbClr val="666666"/>
              </a:solidFill>
              <a:latin typeface="Lato"/>
              <a:ea typeface="Lato"/>
              <a:cs typeface="Lato"/>
              <a:sym typeface="Lato"/>
            </a:endParaRPr>
          </a:p>
          <a:p>
            <a:pPr indent="0" lvl="0" marL="0" rtl="0" algn="l">
              <a:lnSpc>
                <a:spcPct val="135714"/>
              </a:lnSpc>
              <a:spcBef>
                <a:spcPts val="0"/>
              </a:spcBef>
              <a:spcAft>
                <a:spcPts val="0"/>
              </a:spcAft>
              <a:buNone/>
            </a:pPr>
            <a:r>
              <a:rPr lang="en-GB" sz="1100">
                <a:solidFill>
                  <a:srgbClr val="666666"/>
                </a:solidFill>
                <a:latin typeface="Lato"/>
                <a:ea typeface="Lato"/>
                <a:cs typeface="Lato"/>
                <a:sym typeface="Lato"/>
              </a:rPr>
              <a:t>simpler, more object-oriented, and more enjoyable. Nevertheless, there are a few key differences.</a:t>
            </a:r>
            <a:endParaRPr sz="1100">
              <a:solidFill>
                <a:srgbClr val="666666"/>
              </a:solidFill>
              <a:latin typeface="Lato"/>
              <a:ea typeface="Lato"/>
              <a:cs typeface="Lato"/>
              <a:sym typeface="Lato"/>
            </a:endParaRPr>
          </a:p>
          <a:p>
            <a:pPr indent="0" lvl="0" marL="0" rtl="0" algn="l">
              <a:lnSpc>
                <a:spcPct val="135714"/>
              </a:lnSpc>
              <a:spcBef>
                <a:spcPts val="0"/>
              </a:spcBef>
              <a:spcAft>
                <a:spcPts val="0"/>
              </a:spcAft>
              <a:buNone/>
            </a:pPr>
            <a:r>
              <a:t/>
            </a:r>
            <a:endParaRPr sz="1100">
              <a:solidFill>
                <a:srgbClr val="666666"/>
              </a:solidFill>
              <a:latin typeface="Lato"/>
              <a:ea typeface="Lato"/>
              <a:cs typeface="Lato"/>
              <a:sym typeface="Lato"/>
            </a:endParaRPr>
          </a:p>
        </p:txBody>
      </p: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5" name="Shape 865"/>
        <p:cNvGrpSpPr/>
        <p:nvPr/>
      </p:nvGrpSpPr>
      <p:grpSpPr>
        <a:xfrm>
          <a:off x="0" y="0"/>
          <a:ext cx="0" cy="0"/>
          <a:chOff x="0" y="0"/>
          <a:chExt cx="0" cy="0"/>
        </a:xfrm>
      </p:grpSpPr>
      <p:sp>
        <p:nvSpPr>
          <p:cNvPr id="866" name="Google Shape;866;p124"/>
          <p:cNvSpPr txBox="1"/>
          <p:nvPr>
            <p:ph type="title"/>
          </p:nvPr>
        </p:nvSpPr>
        <p:spPr>
          <a:xfrm>
            <a:off x="729450" y="577875"/>
            <a:ext cx="7688700" cy="535200"/>
          </a:xfrm>
          <a:prstGeom prst="rect">
            <a:avLst/>
          </a:prstGeom>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lang="en-GB" sz="2400">
                <a:solidFill>
                  <a:srgbClr val="000000"/>
                </a:solidFill>
              </a:rPr>
              <a:t> Key differences (sass &amp; less)</a:t>
            </a:r>
            <a:endParaRPr sz="2400">
              <a:solidFill>
                <a:srgbClr val="000000"/>
              </a:solidFill>
            </a:endParaRPr>
          </a:p>
        </p:txBody>
      </p:sp>
      <p:sp>
        <p:nvSpPr>
          <p:cNvPr id="867" name="Google Shape;867;p124"/>
          <p:cNvSpPr txBox="1"/>
          <p:nvPr/>
        </p:nvSpPr>
        <p:spPr>
          <a:xfrm>
            <a:off x="729450" y="1549425"/>
            <a:ext cx="7688700" cy="35121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600"/>
              </a:spcBef>
              <a:spcAft>
                <a:spcPts val="0"/>
              </a:spcAft>
              <a:buNone/>
            </a:pPr>
            <a:r>
              <a:rPr b="1" lang="en-GB" sz="1100">
                <a:solidFill>
                  <a:srgbClr val="666666"/>
                </a:solidFill>
                <a:highlight>
                  <a:srgbClr val="FFFFFF"/>
                </a:highlight>
                <a:latin typeface="Lato"/>
                <a:ea typeface="Lato"/>
                <a:cs typeface="Lato"/>
                <a:sym typeface="Lato"/>
              </a:rPr>
              <a:t>1.  Sass Is in Ruby While LESS Is in Javascript</a:t>
            </a:r>
            <a:br>
              <a:rPr lang="en-GB" sz="1100">
                <a:solidFill>
                  <a:srgbClr val="222222"/>
                </a:solidFill>
                <a:highlight>
                  <a:srgbClr val="FFFFFF"/>
                </a:highlight>
                <a:latin typeface="Lato"/>
                <a:ea typeface="Lato"/>
                <a:cs typeface="Lato"/>
                <a:sym typeface="Lato"/>
              </a:rPr>
            </a:br>
            <a:r>
              <a:rPr lang="en-GB" sz="1100">
                <a:solidFill>
                  <a:srgbClr val="222222"/>
                </a:solidFill>
                <a:highlight>
                  <a:srgbClr val="FFFFFF"/>
                </a:highlight>
                <a:latin typeface="Lato"/>
                <a:ea typeface="Lato"/>
                <a:cs typeface="Lato"/>
                <a:sym typeface="Lato"/>
              </a:rPr>
              <a:t>Sass is based in Ruby and requires a Ruby install. This is no big deal if you </a:t>
            </a:r>
            <a:r>
              <a:rPr lang="en-GB" sz="1100">
                <a:solidFill>
                  <a:srgbClr val="246FC8"/>
                </a:solidFill>
                <a:highlight>
                  <a:srgbClr val="FFFFFF"/>
                </a:highlight>
                <a:uFill>
                  <a:noFill/>
                </a:uFill>
                <a:latin typeface="Lato"/>
                <a:ea typeface="Lato"/>
                <a:cs typeface="Lato"/>
                <a:sym typeface="Lato"/>
                <a:hlinkClick r:id="rId3">
                  <a:extLst>
                    <a:ext uri="{A12FA001-AC4F-418D-AE19-62706E023703}">
                      <ahyp:hlinkClr val="tx"/>
                    </a:ext>
                  </a:extLst>
                </a:hlinkClick>
              </a:rPr>
              <a:t>have a Mac</a:t>
            </a:r>
            <a:r>
              <a:rPr lang="en-GB" sz="1100">
                <a:solidFill>
                  <a:srgbClr val="222222"/>
                </a:solidFill>
                <a:highlight>
                  <a:srgbClr val="FFFFFF"/>
                </a:highlight>
                <a:latin typeface="Lato"/>
                <a:ea typeface="Lato"/>
                <a:cs typeface="Lato"/>
                <a:sym typeface="Lato"/>
              </a:rPr>
              <a:t>. However, it is a longer installation if you have a Windows machine.</a:t>
            </a:r>
            <a:endParaRPr sz="1100">
              <a:solidFill>
                <a:srgbClr val="222222"/>
              </a:solidFill>
              <a:highlight>
                <a:srgbClr val="FFFFFF"/>
              </a:highlight>
              <a:latin typeface="Lato"/>
              <a:ea typeface="Lato"/>
              <a:cs typeface="Lato"/>
              <a:sym typeface="Lato"/>
            </a:endParaRPr>
          </a:p>
          <a:p>
            <a:pPr indent="0" lvl="0" marL="0" rtl="0" algn="l">
              <a:lnSpc>
                <a:spcPct val="150000"/>
              </a:lnSpc>
              <a:spcBef>
                <a:spcPts val="600"/>
              </a:spcBef>
              <a:spcAft>
                <a:spcPts val="0"/>
              </a:spcAft>
              <a:buNone/>
            </a:pPr>
            <a:r>
              <a:rPr lang="en-GB" sz="1100">
                <a:solidFill>
                  <a:srgbClr val="222222"/>
                </a:solidFill>
                <a:highlight>
                  <a:srgbClr val="FFFFFF"/>
                </a:highlight>
                <a:latin typeface="Lato"/>
                <a:ea typeface="Lato"/>
                <a:cs typeface="Lato"/>
                <a:sym typeface="Lato"/>
              </a:rPr>
              <a:t>LESS was constructed in Ruby, like Sass, but it has been ported to JavaScript. To use LESS, you must upload the applicable JavaScript files to your server or compile the CSS sheets through an offline compiler.</a:t>
            </a:r>
            <a:endParaRPr sz="1100">
              <a:solidFill>
                <a:srgbClr val="222222"/>
              </a:solidFill>
              <a:highlight>
                <a:srgbClr val="FFFFFF"/>
              </a:highlight>
              <a:latin typeface="Lato"/>
              <a:ea typeface="Lato"/>
              <a:cs typeface="Lato"/>
              <a:sym typeface="Lato"/>
            </a:endParaRPr>
          </a:p>
          <a:p>
            <a:pPr indent="0" lvl="0" marL="0" rtl="0" algn="l">
              <a:lnSpc>
                <a:spcPct val="150000"/>
              </a:lnSpc>
              <a:spcBef>
                <a:spcPts val="600"/>
              </a:spcBef>
              <a:spcAft>
                <a:spcPts val="0"/>
              </a:spcAft>
              <a:buNone/>
            </a:pPr>
            <a:r>
              <a:t/>
            </a:r>
            <a:endParaRPr sz="1100">
              <a:solidFill>
                <a:srgbClr val="222222"/>
              </a:solidFill>
              <a:highlight>
                <a:srgbClr val="FFFFFF"/>
              </a:highlight>
              <a:latin typeface="Lato"/>
              <a:ea typeface="Lato"/>
              <a:cs typeface="Lato"/>
              <a:sym typeface="Lato"/>
            </a:endParaRPr>
          </a:p>
          <a:p>
            <a:pPr indent="0" lvl="0" marL="0" rtl="0" algn="l">
              <a:lnSpc>
                <a:spcPct val="120000"/>
              </a:lnSpc>
              <a:spcBef>
                <a:spcPts val="600"/>
              </a:spcBef>
              <a:spcAft>
                <a:spcPts val="0"/>
              </a:spcAft>
              <a:buNone/>
            </a:pPr>
            <a:r>
              <a:rPr b="1" lang="en-GB" sz="1100">
                <a:solidFill>
                  <a:srgbClr val="666666"/>
                </a:solidFill>
                <a:highlight>
                  <a:srgbClr val="FFFFFF"/>
                </a:highlight>
                <a:latin typeface="Lato"/>
                <a:ea typeface="Lato"/>
                <a:cs typeface="Lato"/>
                <a:sym typeface="Lato"/>
              </a:rPr>
              <a:t>2.  To Assign Variables, Sass Uses '$' While LESS Uses '@'</a:t>
            </a:r>
            <a:endParaRPr b="1" sz="1100">
              <a:solidFill>
                <a:srgbClr val="666666"/>
              </a:solidFill>
              <a:highlight>
                <a:srgbClr val="FFFFFF"/>
              </a:highlight>
              <a:latin typeface="Lato"/>
              <a:ea typeface="Lato"/>
              <a:cs typeface="Lato"/>
              <a:sym typeface="Lato"/>
            </a:endParaRPr>
          </a:p>
          <a:p>
            <a:pPr indent="0" lvl="0" marL="0" rtl="0" algn="l">
              <a:lnSpc>
                <a:spcPct val="135714"/>
              </a:lnSpc>
              <a:spcBef>
                <a:spcPts val="400"/>
              </a:spcBef>
              <a:spcAft>
                <a:spcPts val="0"/>
              </a:spcAft>
              <a:buNone/>
            </a:pPr>
            <a:r>
              <a:rPr lang="en-GB" sz="1100">
                <a:solidFill>
                  <a:srgbClr val="666666"/>
                </a:solidFill>
                <a:latin typeface="Lato"/>
                <a:ea typeface="Lato"/>
                <a:cs typeface="Lato"/>
                <a:sym typeface="Lato"/>
              </a:rPr>
              <a:t>Both Sass and LESS use specialized characters to assign variables. This is part of the benefit of using these</a:t>
            </a:r>
            <a:endParaRPr sz="1100">
              <a:solidFill>
                <a:srgbClr val="666666"/>
              </a:solidFill>
              <a:latin typeface="Lato"/>
              <a:ea typeface="Lato"/>
              <a:cs typeface="Lato"/>
              <a:sym typeface="Lato"/>
            </a:endParaRPr>
          </a:p>
          <a:p>
            <a:pPr indent="0" lvl="0" marL="0" rtl="0" algn="l">
              <a:lnSpc>
                <a:spcPct val="135714"/>
              </a:lnSpc>
              <a:spcBef>
                <a:spcPts val="0"/>
              </a:spcBef>
              <a:spcAft>
                <a:spcPts val="0"/>
              </a:spcAft>
              <a:buNone/>
            </a:pPr>
            <a:r>
              <a:rPr lang="en-GB" sz="1100">
                <a:solidFill>
                  <a:srgbClr val="666666"/>
                </a:solidFill>
                <a:latin typeface="Lato"/>
                <a:ea typeface="Lato"/>
                <a:cs typeface="Lato"/>
                <a:sym typeface="Lato"/>
              </a:rPr>
              <a:t>preprocessors. You don’t have to keep entering specifications every time you want to assign variables. Instead, you can</a:t>
            </a:r>
            <a:endParaRPr sz="1100">
              <a:solidFill>
                <a:srgbClr val="666666"/>
              </a:solidFill>
              <a:latin typeface="Lato"/>
              <a:ea typeface="Lato"/>
              <a:cs typeface="Lato"/>
              <a:sym typeface="Lato"/>
            </a:endParaRPr>
          </a:p>
          <a:p>
            <a:pPr indent="0" lvl="0" marL="0" rtl="0" algn="l">
              <a:lnSpc>
                <a:spcPct val="135714"/>
              </a:lnSpc>
              <a:spcBef>
                <a:spcPts val="0"/>
              </a:spcBef>
              <a:spcAft>
                <a:spcPts val="0"/>
              </a:spcAft>
              <a:buNone/>
            </a:pPr>
            <a:r>
              <a:rPr lang="en-GB" sz="1100">
                <a:solidFill>
                  <a:srgbClr val="666666"/>
                </a:solidFill>
                <a:latin typeface="Lato"/>
                <a:ea typeface="Lato"/>
                <a:cs typeface="Lato"/>
                <a:sym typeface="Lato"/>
              </a:rPr>
              <a:t>just enter the character.</a:t>
            </a:r>
            <a:endParaRPr sz="1100">
              <a:solidFill>
                <a:srgbClr val="666666"/>
              </a:solidFill>
              <a:latin typeface="Lato"/>
              <a:ea typeface="Lato"/>
              <a:cs typeface="Lato"/>
              <a:sym typeface="Lato"/>
            </a:endParaRPr>
          </a:p>
          <a:p>
            <a:pPr indent="0" lvl="0" marL="0" rtl="0" algn="l">
              <a:lnSpc>
                <a:spcPct val="135714"/>
              </a:lnSpc>
              <a:spcBef>
                <a:spcPts val="0"/>
              </a:spcBef>
              <a:spcAft>
                <a:spcPts val="0"/>
              </a:spcAft>
              <a:buNone/>
            </a:pPr>
            <a:r>
              <a:t/>
            </a:r>
            <a:endParaRPr sz="1100">
              <a:solidFill>
                <a:srgbClr val="666666"/>
              </a:solidFill>
              <a:latin typeface="Lato"/>
              <a:ea typeface="Lato"/>
              <a:cs typeface="Lato"/>
              <a:sym typeface="Lato"/>
            </a:endParaRPr>
          </a:p>
          <a:p>
            <a:pPr indent="0" lvl="0" marL="0" rtl="0" algn="l">
              <a:lnSpc>
                <a:spcPct val="135714"/>
              </a:lnSpc>
              <a:spcBef>
                <a:spcPts val="0"/>
              </a:spcBef>
              <a:spcAft>
                <a:spcPts val="0"/>
              </a:spcAft>
              <a:buNone/>
            </a:pPr>
            <a:r>
              <a:rPr lang="en-GB" sz="1100">
                <a:solidFill>
                  <a:srgbClr val="666666"/>
                </a:solidFill>
                <a:latin typeface="Lato"/>
                <a:ea typeface="Lato"/>
                <a:cs typeface="Lato"/>
                <a:sym typeface="Lato"/>
              </a:rPr>
              <a:t>In Sass, it’s the dollar sign ($). In LESS, it’s the "at" symbol (@). The only downside for LESS is that there are a few</a:t>
            </a:r>
            <a:endParaRPr sz="1100">
              <a:solidFill>
                <a:srgbClr val="666666"/>
              </a:solidFill>
              <a:latin typeface="Lato"/>
              <a:ea typeface="Lato"/>
              <a:cs typeface="Lato"/>
              <a:sym typeface="Lato"/>
            </a:endParaRPr>
          </a:p>
          <a:p>
            <a:pPr indent="0" lvl="0" marL="0" rtl="0" algn="l">
              <a:lnSpc>
                <a:spcPct val="135714"/>
              </a:lnSpc>
              <a:spcBef>
                <a:spcPts val="0"/>
              </a:spcBef>
              <a:spcAft>
                <a:spcPts val="0"/>
              </a:spcAft>
              <a:buNone/>
            </a:pPr>
            <a:r>
              <a:rPr lang="en-GB" sz="1100">
                <a:solidFill>
                  <a:srgbClr val="666666"/>
                </a:solidFill>
                <a:latin typeface="Lato"/>
                <a:ea typeface="Lato"/>
                <a:cs typeface="Lato"/>
                <a:sym typeface="Lato"/>
              </a:rPr>
              <a:t>existing CSS selectors that already use @. That complication could stiffen the learning curve a bit.</a:t>
            </a:r>
            <a:endParaRPr sz="1100">
              <a:solidFill>
                <a:srgbClr val="222222"/>
              </a:solidFill>
              <a:highlight>
                <a:srgbClr val="FFFFFF"/>
              </a:highlight>
              <a:latin typeface="Lato"/>
              <a:ea typeface="Lato"/>
              <a:cs typeface="Lato"/>
              <a:sym typeface="Lato"/>
            </a:endParaRPr>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1" name="Shape 871"/>
        <p:cNvGrpSpPr/>
        <p:nvPr/>
      </p:nvGrpSpPr>
      <p:grpSpPr>
        <a:xfrm>
          <a:off x="0" y="0"/>
          <a:ext cx="0" cy="0"/>
          <a:chOff x="0" y="0"/>
          <a:chExt cx="0" cy="0"/>
        </a:xfrm>
      </p:grpSpPr>
      <p:sp>
        <p:nvSpPr>
          <p:cNvPr id="872" name="Google Shape;872;p125"/>
          <p:cNvSpPr txBox="1"/>
          <p:nvPr>
            <p:ph type="title"/>
          </p:nvPr>
        </p:nvSpPr>
        <p:spPr>
          <a:xfrm>
            <a:off x="729450" y="577875"/>
            <a:ext cx="7688700" cy="535200"/>
          </a:xfrm>
          <a:prstGeom prst="rect">
            <a:avLst/>
          </a:prstGeom>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lang="en-GB" sz="2400">
                <a:solidFill>
                  <a:srgbClr val="000000"/>
                </a:solidFill>
              </a:rPr>
              <a:t> Key differences (sass &amp; less)</a:t>
            </a:r>
            <a:endParaRPr sz="2400">
              <a:solidFill>
                <a:srgbClr val="000000"/>
              </a:solidFill>
            </a:endParaRPr>
          </a:p>
        </p:txBody>
      </p:sp>
      <p:sp>
        <p:nvSpPr>
          <p:cNvPr id="873" name="Google Shape;873;p125"/>
          <p:cNvSpPr txBox="1"/>
          <p:nvPr/>
        </p:nvSpPr>
        <p:spPr>
          <a:xfrm>
            <a:off x="729450" y="1549425"/>
            <a:ext cx="7688700" cy="3438000"/>
          </a:xfrm>
          <a:prstGeom prst="rect">
            <a:avLst/>
          </a:prstGeom>
          <a:noFill/>
          <a:ln>
            <a:noFill/>
          </a:ln>
        </p:spPr>
        <p:txBody>
          <a:bodyPr anchorCtr="0" anchor="t" bIns="91425" lIns="91425" spcFirstLastPara="1" rIns="91425" wrap="square" tIns="91425">
            <a:spAutoFit/>
          </a:bodyPr>
          <a:lstStyle/>
          <a:p>
            <a:pPr indent="0" lvl="0" marL="0" rtl="0" algn="l">
              <a:lnSpc>
                <a:spcPct val="120000"/>
              </a:lnSpc>
              <a:spcBef>
                <a:spcPts val="0"/>
              </a:spcBef>
              <a:spcAft>
                <a:spcPts val="0"/>
              </a:spcAft>
              <a:buNone/>
            </a:pPr>
            <a:r>
              <a:rPr b="1" lang="en-GB" sz="1100">
                <a:solidFill>
                  <a:srgbClr val="666666"/>
                </a:solidFill>
                <a:latin typeface="Lato"/>
                <a:ea typeface="Lato"/>
                <a:cs typeface="Lato"/>
                <a:sym typeface="Lato"/>
              </a:rPr>
              <a:t>3. Sass Has Compass While LESS Has Preboot</a:t>
            </a:r>
            <a:endParaRPr b="1" sz="1100">
              <a:solidFill>
                <a:srgbClr val="666666"/>
              </a:solidFill>
              <a:latin typeface="Lato"/>
              <a:ea typeface="Lato"/>
              <a:cs typeface="Lato"/>
              <a:sym typeface="Lato"/>
            </a:endParaRPr>
          </a:p>
          <a:p>
            <a:pPr indent="0" lvl="0" marL="0" rtl="0" algn="l">
              <a:lnSpc>
                <a:spcPct val="120000"/>
              </a:lnSpc>
              <a:spcBef>
                <a:spcPts val="400"/>
              </a:spcBef>
              <a:spcAft>
                <a:spcPts val="0"/>
              </a:spcAft>
              <a:buNone/>
            </a:pPr>
            <a:br>
              <a:rPr lang="en-GB" sz="1100">
                <a:solidFill>
                  <a:srgbClr val="222222"/>
                </a:solidFill>
                <a:highlight>
                  <a:srgbClr val="FFFFFF"/>
                </a:highlight>
                <a:latin typeface="Lato"/>
                <a:ea typeface="Lato"/>
                <a:cs typeface="Lato"/>
                <a:sym typeface="Lato"/>
              </a:rPr>
            </a:br>
            <a:r>
              <a:rPr lang="en-GB" sz="1100">
                <a:solidFill>
                  <a:srgbClr val="666666"/>
                </a:solidFill>
                <a:latin typeface="Lato"/>
                <a:ea typeface="Lato"/>
                <a:cs typeface="Lato"/>
                <a:sym typeface="Lato"/>
              </a:rPr>
              <a:t>Sass and LESS have extensions available to integrate mixins (the ability to store and share CSS declarations throughout a</a:t>
            </a:r>
            <a:endParaRPr sz="1100">
              <a:solidFill>
                <a:srgbClr val="666666"/>
              </a:solidFill>
              <a:latin typeface="Lato"/>
              <a:ea typeface="Lato"/>
              <a:cs typeface="Lato"/>
              <a:sym typeface="Lato"/>
            </a:endParaRPr>
          </a:p>
          <a:p>
            <a:pPr indent="0" lvl="0" marL="0" rtl="0" algn="l">
              <a:lnSpc>
                <a:spcPct val="135714"/>
              </a:lnSpc>
              <a:spcBef>
                <a:spcPts val="400"/>
              </a:spcBef>
              <a:spcAft>
                <a:spcPts val="0"/>
              </a:spcAft>
              <a:buNone/>
            </a:pPr>
            <a:r>
              <a:rPr lang="en-GB" sz="1100">
                <a:solidFill>
                  <a:srgbClr val="666666"/>
                </a:solidFill>
                <a:latin typeface="Lato"/>
                <a:ea typeface="Lato"/>
                <a:cs typeface="Lato"/>
                <a:sym typeface="Lato"/>
              </a:rPr>
              <a:t>site). Sass uses Compass for mixins, which includes every option available with updates for future support.</a:t>
            </a:r>
            <a:endParaRPr sz="1100">
              <a:solidFill>
                <a:srgbClr val="666666"/>
              </a:solidFill>
              <a:latin typeface="Lato"/>
              <a:ea typeface="Lato"/>
              <a:cs typeface="Lato"/>
              <a:sym typeface="Lato"/>
            </a:endParaRPr>
          </a:p>
          <a:p>
            <a:pPr indent="0" lvl="0" marL="0" rtl="0" algn="l">
              <a:lnSpc>
                <a:spcPct val="135714"/>
              </a:lnSpc>
              <a:spcBef>
                <a:spcPts val="0"/>
              </a:spcBef>
              <a:spcAft>
                <a:spcPts val="0"/>
              </a:spcAft>
              <a:buNone/>
            </a:pPr>
            <a:r>
              <a:t/>
            </a:r>
            <a:endParaRPr sz="1100">
              <a:solidFill>
                <a:srgbClr val="666666"/>
              </a:solidFill>
              <a:latin typeface="Lato"/>
              <a:ea typeface="Lato"/>
              <a:cs typeface="Lato"/>
              <a:sym typeface="Lato"/>
            </a:endParaRPr>
          </a:p>
          <a:p>
            <a:pPr indent="0" lvl="0" marL="0" rtl="0" algn="l">
              <a:lnSpc>
                <a:spcPct val="135714"/>
              </a:lnSpc>
              <a:spcBef>
                <a:spcPts val="0"/>
              </a:spcBef>
              <a:spcAft>
                <a:spcPts val="0"/>
              </a:spcAft>
              <a:buNone/>
            </a:pPr>
            <a:r>
              <a:rPr lang="en-GB" sz="1100">
                <a:solidFill>
                  <a:srgbClr val="666666"/>
                </a:solidFill>
                <a:latin typeface="Lato"/>
                <a:ea typeface="Lato"/>
                <a:cs typeface="Lato"/>
                <a:sym typeface="Lato"/>
              </a:rPr>
              <a:t>LESS has Preboot.less, LESS Mixins, LESS Elements, gs, and Frameless. LESS’s software support is more fragmented than</a:t>
            </a:r>
            <a:endParaRPr sz="1100">
              <a:solidFill>
                <a:srgbClr val="666666"/>
              </a:solidFill>
              <a:latin typeface="Lato"/>
              <a:ea typeface="Lato"/>
              <a:cs typeface="Lato"/>
              <a:sym typeface="Lato"/>
            </a:endParaRPr>
          </a:p>
          <a:p>
            <a:pPr indent="0" lvl="0" marL="0" rtl="0" algn="l">
              <a:lnSpc>
                <a:spcPct val="135714"/>
              </a:lnSpc>
              <a:spcBef>
                <a:spcPts val="0"/>
              </a:spcBef>
              <a:spcAft>
                <a:spcPts val="0"/>
              </a:spcAft>
              <a:buNone/>
            </a:pPr>
            <a:r>
              <a:rPr lang="en-GB" sz="1100">
                <a:solidFill>
                  <a:srgbClr val="666666"/>
                </a:solidFill>
                <a:latin typeface="Lato"/>
                <a:ea typeface="Lato"/>
                <a:cs typeface="Lato"/>
                <a:sym typeface="Lato"/>
              </a:rPr>
              <a:t>Sass, resulting in a lot of different options for extensions that may not all function the same way. For your project,</a:t>
            </a:r>
            <a:endParaRPr sz="1100">
              <a:solidFill>
                <a:srgbClr val="666666"/>
              </a:solidFill>
              <a:latin typeface="Lato"/>
              <a:ea typeface="Lato"/>
              <a:cs typeface="Lato"/>
              <a:sym typeface="Lato"/>
            </a:endParaRPr>
          </a:p>
          <a:p>
            <a:pPr indent="0" lvl="0" marL="0" rtl="0" algn="l">
              <a:lnSpc>
                <a:spcPct val="135714"/>
              </a:lnSpc>
              <a:spcBef>
                <a:spcPts val="0"/>
              </a:spcBef>
              <a:spcAft>
                <a:spcPts val="0"/>
              </a:spcAft>
              <a:buNone/>
            </a:pPr>
            <a:r>
              <a:rPr lang="en-GB" sz="1100">
                <a:solidFill>
                  <a:srgbClr val="666666"/>
                </a:solidFill>
                <a:latin typeface="Lato"/>
                <a:ea typeface="Lato"/>
                <a:cs typeface="Lato"/>
                <a:sym typeface="Lato"/>
              </a:rPr>
              <a:t>you may need to use multiple (or all) of the listed extensions to replicate the performance of Compass.</a:t>
            </a:r>
            <a:endParaRPr sz="1100">
              <a:solidFill>
                <a:srgbClr val="666666"/>
              </a:solidFill>
              <a:latin typeface="Lato"/>
              <a:ea typeface="Lato"/>
              <a:cs typeface="Lato"/>
              <a:sym typeface="Lato"/>
            </a:endParaRPr>
          </a:p>
          <a:p>
            <a:pPr indent="0" lvl="0" marL="0" rtl="0" algn="l">
              <a:lnSpc>
                <a:spcPct val="120000"/>
              </a:lnSpc>
              <a:spcBef>
                <a:spcPts val="0"/>
              </a:spcBef>
              <a:spcAft>
                <a:spcPts val="0"/>
              </a:spcAft>
              <a:buNone/>
            </a:pPr>
            <a:r>
              <a:t/>
            </a:r>
            <a:endParaRPr sz="1100">
              <a:solidFill>
                <a:srgbClr val="222222"/>
              </a:solidFill>
              <a:highlight>
                <a:srgbClr val="FFFFFF"/>
              </a:highlight>
              <a:latin typeface="Lato"/>
              <a:ea typeface="Lato"/>
              <a:cs typeface="Lato"/>
              <a:sym typeface="Lato"/>
            </a:endParaRPr>
          </a:p>
          <a:p>
            <a:pPr indent="0" lvl="0" marL="0" rtl="0" algn="l">
              <a:lnSpc>
                <a:spcPct val="120000"/>
              </a:lnSpc>
              <a:spcBef>
                <a:spcPts val="400"/>
              </a:spcBef>
              <a:spcAft>
                <a:spcPts val="0"/>
              </a:spcAft>
              <a:buNone/>
            </a:pPr>
            <a:r>
              <a:rPr b="1" lang="en-GB" sz="1100">
                <a:solidFill>
                  <a:srgbClr val="666666"/>
                </a:solidFill>
                <a:latin typeface="Lato"/>
                <a:ea typeface="Lato"/>
                <a:cs typeface="Lato"/>
                <a:sym typeface="Lato"/>
              </a:rPr>
              <a:t>4. LESS Has Better Error Messages Than Sass</a:t>
            </a:r>
            <a:endParaRPr b="1" sz="1100">
              <a:solidFill>
                <a:srgbClr val="666666"/>
              </a:solidFill>
              <a:latin typeface="Lato"/>
              <a:ea typeface="Lato"/>
              <a:cs typeface="Lato"/>
              <a:sym typeface="Lato"/>
            </a:endParaRPr>
          </a:p>
          <a:p>
            <a:pPr indent="0" lvl="0" marL="0" rtl="0" algn="l">
              <a:lnSpc>
                <a:spcPct val="120000"/>
              </a:lnSpc>
              <a:spcBef>
                <a:spcPts val="400"/>
              </a:spcBef>
              <a:spcAft>
                <a:spcPts val="0"/>
              </a:spcAft>
              <a:buNone/>
            </a:pPr>
            <a:r>
              <a:t/>
            </a:r>
            <a:endParaRPr b="1" sz="1100">
              <a:solidFill>
                <a:srgbClr val="666666"/>
              </a:solidFill>
              <a:latin typeface="Lato"/>
              <a:ea typeface="Lato"/>
              <a:cs typeface="Lato"/>
              <a:sym typeface="Lato"/>
            </a:endParaRPr>
          </a:p>
          <a:p>
            <a:pPr indent="0" lvl="0" marL="0" rtl="0" algn="l">
              <a:lnSpc>
                <a:spcPct val="135714"/>
              </a:lnSpc>
              <a:spcBef>
                <a:spcPts val="400"/>
              </a:spcBef>
              <a:spcAft>
                <a:spcPts val="0"/>
              </a:spcAft>
              <a:buNone/>
            </a:pPr>
            <a:r>
              <a:rPr lang="en-GB" sz="1100">
                <a:solidFill>
                  <a:srgbClr val="666666"/>
                </a:solidFill>
                <a:latin typeface="Lato"/>
                <a:ea typeface="Lato"/>
                <a:cs typeface="Lato"/>
                <a:sym typeface="Lato"/>
              </a:rPr>
              <a:t>Both Sass and LESS have been tested for their ability to report errors in syntax. LESS has more accurate error messages</a:t>
            </a:r>
            <a:endParaRPr sz="1100">
              <a:solidFill>
                <a:srgbClr val="666666"/>
              </a:solidFill>
              <a:latin typeface="Lato"/>
              <a:ea typeface="Lato"/>
              <a:cs typeface="Lato"/>
              <a:sym typeface="Lato"/>
            </a:endParaRPr>
          </a:p>
          <a:p>
            <a:pPr indent="0" lvl="0" marL="0" rtl="0" algn="l">
              <a:lnSpc>
                <a:spcPct val="135714"/>
              </a:lnSpc>
              <a:spcBef>
                <a:spcPts val="0"/>
              </a:spcBef>
              <a:spcAft>
                <a:spcPts val="0"/>
              </a:spcAft>
              <a:buNone/>
            </a:pPr>
            <a:r>
              <a:rPr lang="en-GB" sz="1100">
                <a:solidFill>
                  <a:srgbClr val="666666"/>
                </a:solidFill>
                <a:latin typeface="Lato"/>
                <a:ea typeface="Lato"/>
                <a:cs typeface="Lato"/>
                <a:sym typeface="Lato"/>
              </a:rPr>
              <a:t>in the tests—it reported the correct location of the error. This can come in handy when a typo is derailing the code.</a:t>
            </a:r>
            <a:endParaRPr sz="1100">
              <a:solidFill>
                <a:srgbClr val="666666"/>
              </a:solidFill>
              <a:latin typeface="Lato"/>
              <a:ea typeface="Lato"/>
              <a:cs typeface="Lato"/>
              <a:sym typeface="Lato"/>
            </a:endParaRPr>
          </a:p>
          <a:p>
            <a:pPr indent="0" lvl="0" marL="0" rtl="0" algn="l">
              <a:lnSpc>
                <a:spcPct val="135714"/>
              </a:lnSpc>
              <a:spcBef>
                <a:spcPts val="0"/>
              </a:spcBef>
              <a:spcAft>
                <a:spcPts val="0"/>
              </a:spcAft>
              <a:buNone/>
            </a:pPr>
            <a:r>
              <a:rPr lang="en-GB" sz="1100">
                <a:solidFill>
                  <a:srgbClr val="666666"/>
                </a:solidFill>
                <a:latin typeface="Lato"/>
                <a:ea typeface="Lato"/>
                <a:cs typeface="Lato"/>
                <a:sym typeface="Lato"/>
              </a:rPr>
              <a:t>LESS error messages can help you quickly identify the problem.</a:t>
            </a:r>
            <a:endParaRPr b="1" sz="1100">
              <a:solidFill>
                <a:srgbClr val="666666"/>
              </a:solidFill>
              <a:latin typeface="Lato"/>
              <a:ea typeface="Lato"/>
              <a:cs typeface="Lato"/>
              <a:sym typeface="Lato"/>
            </a:endParaRPr>
          </a:p>
        </p:txBody>
      </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7" name="Shape 877"/>
        <p:cNvGrpSpPr/>
        <p:nvPr/>
      </p:nvGrpSpPr>
      <p:grpSpPr>
        <a:xfrm>
          <a:off x="0" y="0"/>
          <a:ext cx="0" cy="0"/>
          <a:chOff x="0" y="0"/>
          <a:chExt cx="0" cy="0"/>
        </a:xfrm>
      </p:grpSpPr>
      <p:sp>
        <p:nvSpPr>
          <p:cNvPr id="878" name="Google Shape;878;p126"/>
          <p:cNvSpPr txBox="1"/>
          <p:nvPr>
            <p:ph type="title"/>
          </p:nvPr>
        </p:nvSpPr>
        <p:spPr>
          <a:xfrm>
            <a:off x="729450" y="577875"/>
            <a:ext cx="7688700" cy="535200"/>
          </a:xfrm>
          <a:prstGeom prst="rect">
            <a:avLst/>
          </a:prstGeom>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lang="en-GB" sz="2400">
                <a:solidFill>
                  <a:srgbClr val="000000"/>
                </a:solidFill>
              </a:rPr>
              <a:t> Key differences (sass &amp; less)</a:t>
            </a:r>
            <a:endParaRPr sz="2400">
              <a:solidFill>
                <a:srgbClr val="000000"/>
              </a:solidFill>
            </a:endParaRPr>
          </a:p>
        </p:txBody>
      </p:sp>
      <p:sp>
        <p:nvSpPr>
          <p:cNvPr id="879" name="Google Shape;879;p126"/>
          <p:cNvSpPr txBox="1"/>
          <p:nvPr/>
        </p:nvSpPr>
        <p:spPr>
          <a:xfrm>
            <a:off x="729450" y="1549425"/>
            <a:ext cx="7688700" cy="1782000"/>
          </a:xfrm>
          <a:prstGeom prst="rect">
            <a:avLst/>
          </a:prstGeom>
          <a:noFill/>
          <a:ln>
            <a:noFill/>
          </a:ln>
        </p:spPr>
        <p:txBody>
          <a:bodyPr anchorCtr="0" anchor="t" bIns="91425" lIns="91425" spcFirstLastPara="1" rIns="91425" wrap="square" tIns="91425">
            <a:spAutoFit/>
          </a:bodyPr>
          <a:lstStyle/>
          <a:p>
            <a:pPr indent="0" lvl="0" marL="0" rtl="0" algn="l">
              <a:lnSpc>
                <a:spcPct val="120000"/>
              </a:lnSpc>
              <a:spcBef>
                <a:spcPts val="0"/>
              </a:spcBef>
              <a:spcAft>
                <a:spcPts val="0"/>
              </a:spcAft>
              <a:buNone/>
            </a:pPr>
            <a:r>
              <a:rPr b="1" lang="en-GB" sz="1100">
                <a:solidFill>
                  <a:srgbClr val="666666"/>
                </a:solidFill>
                <a:latin typeface="Lato"/>
                <a:ea typeface="Lato"/>
                <a:cs typeface="Lato"/>
                <a:sym typeface="Lato"/>
              </a:rPr>
              <a:t>5. LESS Has More User-Friendly Documentation Than Sass</a:t>
            </a:r>
            <a:endParaRPr b="1" sz="1100">
              <a:solidFill>
                <a:srgbClr val="666666"/>
              </a:solidFill>
              <a:latin typeface="Lato"/>
              <a:ea typeface="Lato"/>
              <a:cs typeface="Lato"/>
              <a:sym typeface="Lato"/>
            </a:endParaRPr>
          </a:p>
          <a:p>
            <a:pPr indent="0" lvl="0" marL="0" rtl="0" algn="l">
              <a:lnSpc>
                <a:spcPct val="120000"/>
              </a:lnSpc>
              <a:spcBef>
                <a:spcPts val="400"/>
              </a:spcBef>
              <a:spcAft>
                <a:spcPts val="0"/>
              </a:spcAft>
              <a:buNone/>
            </a:pPr>
            <a:r>
              <a:t/>
            </a:r>
            <a:endParaRPr b="1" sz="1100">
              <a:solidFill>
                <a:srgbClr val="666666"/>
              </a:solidFill>
              <a:latin typeface="Lato"/>
              <a:ea typeface="Lato"/>
              <a:cs typeface="Lato"/>
              <a:sym typeface="Lato"/>
            </a:endParaRPr>
          </a:p>
          <a:p>
            <a:pPr indent="0" lvl="0" marL="0" rtl="0" algn="l">
              <a:lnSpc>
                <a:spcPct val="135714"/>
              </a:lnSpc>
              <a:spcBef>
                <a:spcPts val="400"/>
              </a:spcBef>
              <a:spcAft>
                <a:spcPts val="0"/>
              </a:spcAft>
              <a:buNone/>
            </a:pPr>
            <a:r>
              <a:rPr lang="en-GB" sz="1100">
                <a:solidFill>
                  <a:srgbClr val="666666"/>
                </a:solidFill>
                <a:latin typeface="Lato"/>
                <a:ea typeface="Lato"/>
                <a:cs typeface="Lato"/>
                <a:sym typeface="Lato"/>
              </a:rPr>
              <a:t>The LESS documentation is visually appealing and easier to follow for first-time users. The Sass documentation requires</a:t>
            </a:r>
            <a:endParaRPr sz="1100">
              <a:solidFill>
                <a:srgbClr val="666666"/>
              </a:solidFill>
              <a:latin typeface="Lato"/>
              <a:ea typeface="Lato"/>
              <a:cs typeface="Lato"/>
              <a:sym typeface="Lato"/>
            </a:endParaRPr>
          </a:p>
          <a:p>
            <a:pPr indent="0" lvl="0" marL="0" rtl="0" algn="l">
              <a:lnSpc>
                <a:spcPct val="135714"/>
              </a:lnSpc>
              <a:spcBef>
                <a:spcPts val="0"/>
              </a:spcBef>
              <a:spcAft>
                <a:spcPts val="0"/>
              </a:spcAft>
              <a:buNone/>
            </a:pPr>
            <a:r>
              <a:rPr lang="en-GB" sz="1100">
                <a:solidFill>
                  <a:srgbClr val="666666"/>
                </a:solidFill>
                <a:latin typeface="Lato"/>
                <a:ea typeface="Lato"/>
                <a:cs typeface="Lato"/>
                <a:sym typeface="Lato"/>
              </a:rPr>
              <a:t>either much more of base knowledge, or frequent cross-references with a wiki during setup.​​</a:t>
            </a:r>
            <a:endParaRPr sz="1100">
              <a:solidFill>
                <a:srgbClr val="666666"/>
              </a:solidFill>
              <a:latin typeface="Lato"/>
              <a:ea typeface="Lato"/>
              <a:cs typeface="Lato"/>
              <a:sym typeface="Lato"/>
            </a:endParaRPr>
          </a:p>
          <a:p>
            <a:pPr indent="0" lvl="0" marL="0" rtl="0" algn="l">
              <a:lnSpc>
                <a:spcPct val="135714"/>
              </a:lnSpc>
              <a:spcBef>
                <a:spcPts val="0"/>
              </a:spcBef>
              <a:spcAft>
                <a:spcPts val="0"/>
              </a:spcAft>
              <a:buNone/>
            </a:pPr>
            <a:r>
              <a:t/>
            </a:r>
            <a:endParaRPr sz="1100">
              <a:solidFill>
                <a:srgbClr val="666666"/>
              </a:solidFill>
              <a:latin typeface="Lato"/>
              <a:ea typeface="Lato"/>
              <a:cs typeface="Lato"/>
              <a:sym typeface="Lato"/>
            </a:endParaRPr>
          </a:p>
          <a:p>
            <a:pPr indent="0" lvl="0" marL="0" rtl="0" algn="l">
              <a:lnSpc>
                <a:spcPct val="135714"/>
              </a:lnSpc>
              <a:spcBef>
                <a:spcPts val="0"/>
              </a:spcBef>
              <a:spcAft>
                <a:spcPts val="0"/>
              </a:spcAft>
              <a:buNone/>
            </a:pPr>
            <a:r>
              <a:rPr lang="en-GB" sz="1100">
                <a:solidFill>
                  <a:srgbClr val="666666"/>
                </a:solidFill>
                <a:latin typeface="Lato"/>
                <a:ea typeface="Lato"/>
                <a:cs typeface="Lato"/>
                <a:sym typeface="Lato"/>
              </a:rPr>
              <a:t>This fact in and of itself could weigh heavily on the adoption rates of either Sass or LESS.</a:t>
            </a:r>
            <a:endParaRPr sz="1100">
              <a:solidFill>
                <a:srgbClr val="666666"/>
              </a:solidFill>
              <a:latin typeface="Lato"/>
              <a:ea typeface="Lato"/>
              <a:cs typeface="Lato"/>
              <a:sym typeface="Lato"/>
            </a:endParaRPr>
          </a:p>
          <a:p>
            <a:pPr indent="0" lvl="0" marL="0" rtl="0" algn="l">
              <a:lnSpc>
                <a:spcPct val="120000"/>
              </a:lnSpc>
              <a:spcBef>
                <a:spcPts val="0"/>
              </a:spcBef>
              <a:spcAft>
                <a:spcPts val="400"/>
              </a:spcAft>
              <a:buNone/>
            </a:pPr>
            <a:r>
              <a:t/>
            </a:r>
            <a:endParaRPr b="1" sz="1100">
              <a:solidFill>
                <a:srgbClr val="666666"/>
              </a:solidFill>
              <a:latin typeface="Lato"/>
              <a:ea typeface="Lato"/>
              <a:cs typeface="Lato"/>
              <a:sym typeface="Lato"/>
            </a:endParaRPr>
          </a:p>
        </p:txBody>
      </p: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3" name="Shape 883"/>
        <p:cNvGrpSpPr/>
        <p:nvPr/>
      </p:nvGrpSpPr>
      <p:grpSpPr>
        <a:xfrm>
          <a:off x="0" y="0"/>
          <a:ext cx="0" cy="0"/>
          <a:chOff x="0" y="0"/>
          <a:chExt cx="0" cy="0"/>
        </a:xfrm>
      </p:grpSpPr>
      <p:sp>
        <p:nvSpPr>
          <p:cNvPr id="884" name="Google Shape;884;p127"/>
          <p:cNvSpPr txBox="1"/>
          <p:nvPr>
            <p:ph type="title"/>
          </p:nvPr>
        </p:nvSpPr>
        <p:spPr>
          <a:xfrm>
            <a:off x="729450" y="5778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Responsive Web Design - Media Queries</a:t>
            </a:r>
            <a:endParaRPr/>
          </a:p>
        </p:txBody>
      </p:sp>
      <p:sp>
        <p:nvSpPr>
          <p:cNvPr id="885" name="Google Shape;885;p127"/>
          <p:cNvSpPr txBox="1"/>
          <p:nvPr/>
        </p:nvSpPr>
        <p:spPr>
          <a:xfrm>
            <a:off x="732575" y="1372550"/>
            <a:ext cx="7583400" cy="36840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800"/>
              </a:spcBef>
              <a:spcAft>
                <a:spcPts val="0"/>
              </a:spcAft>
              <a:buNone/>
            </a:pPr>
            <a:r>
              <a:rPr b="1" lang="en-GB" sz="1100">
                <a:solidFill>
                  <a:srgbClr val="666666"/>
                </a:solidFill>
                <a:highlight>
                  <a:srgbClr val="FFFFFF"/>
                </a:highlight>
                <a:latin typeface="Lato"/>
                <a:ea typeface="Lato"/>
                <a:cs typeface="Lato"/>
                <a:sym typeface="Lato"/>
              </a:rPr>
              <a:t>What is a Media Query?</a:t>
            </a:r>
            <a:endParaRPr b="1" sz="1100">
              <a:solidFill>
                <a:srgbClr val="666666"/>
              </a:solidFill>
              <a:highlight>
                <a:srgbClr val="FFFFFF"/>
              </a:highlight>
              <a:latin typeface="Lato"/>
              <a:ea typeface="Lato"/>
              <a:cs typeface="Lato"/>
              <a:sym typeface="Lato"/>
            </a:endParaRPr>
          </a:p>
          <a:p>
            <a:pPr indent="0" lvl="0" marL="0" rtl="0" algn="l">
              <a:lnSpc>
                <a:spcPct val="100000"/>
              </a:lnSpc>
              <a:spcBef>
                <a:spcPts val="800"/>
              </a:spcBef>
              <a:spcAft>
                <a:spcPts val="0"/>
              </a:spcAft>
              <a:buNone/>
            </a:pPr>
            <a:r>
              <a:rPr lang="en-GB" sz="1100">
                <a:solidFill>
                  <a:srgbClr val="666666"/>
                </a:solidFill>
                <a:highlight>
                  <a:srgbClr val="FFFFFF"/>
                </a:highlight>
                <a:latin typeface="Lato"/>
                <a:ea typeface="Lato"/>
                <a:cs typeface="Lato"/>
                <a:sym typeface="Lato"/>
              </a:rPr>
              <a:t>Media query is a CSS technique introduced in CSS3.</a:t>
            </a:r>
            <a:endParaRPr sz="1100">
              <a:solidFill>
                <a:srgbClr val="666666"/>
              </a:solidFill>
              <a:highlight>
                <a:srgbClr val="FFFFFF"/>
              </a:highlight>
              <a:latin typeface="Lato"/>
              <a:ea typeface="Lato"/>
              <a:cs typeface="Lato"/>
              <a:sym typeface="Lato"/>
            </a:endParaRPr>
          </a:p>
          <a:p>
            <a:pPr indent="0" lvl="0" marL="0" rtl="0" algn="l">
              <a:lnSpc>
                <a:spcPct val="100000"/>
              </a:lnSpc>
              <a:spcBef>
                <a:spcPts val="800"/>
              </a:spcBef>
              <a:spcAft>
                <a:spcPts val="0"/>
              </a:spcAft>
              <a:buNone/>
            </a:pPr>
            <a:r>
              <a:rPr lang="en-GB" sz="1100">
                <a:solidFill>
                  <a:srgbClr val="666666"/>
                </a:solidFill>
                <a:highlight>
                  <a:srgbClr val="FFFFFF"/>
                </a:highlight>
                <a:latin typeface="Lato"/>
                <a:ea typeface="Lato"/>
                <a:cs typeface="Lato"/>
                <a:sym typeface="Lato"/>
              </a:rPr>
              <a:t>It uses the @media rule to include a block of CSS properties only if a certain condition is true.</a:t>
            </a:r>
            <a:endParaRPr sz="1100">
              <a:solidFill>
                <a:srgbClr val="666666"/>
              </a:solidFill>
              <a:highlight>
                <a:srgbClr val="FFFFFF"/>
              </a:highlight>
              <a:latin typeface="Lato"/>
              <a:ea typeface="Lato"/>
              <a:cs typeface="Lato"/>
              <a:sym typeface="Lato"/>
            </a:endParaRPr>
          </a:p>
          <a:p>
            <a:pPr indent="0" lvl="0" marL="0" rtl="0" algn="l">
              <a:lnSpc>
                <a:spcPct val="100000"/>
              </a:lnSpc>
              <a:spcBef>
                <a:spcPts val="800"/>
              </a:spcBef>
              <a:spcAft>
                <a:spcPts val="0"/>
              </a:spcAft>
              <a:buNone/>
            </a:pPr>
            <a:r>
              <a:t/>
            </a:r>
            <a:endParaRPr sz="1100">
              <a:solidFill>
                <a:srgbClr val="666666"/>
              </a:solidFill>
              <a:highlight>
                <a:srgbClr val="FFFFFF"/>
              </a:highlight>
              <a:latin typeface="Lato"/>
              <a:ea typeface="Lato"/>
              <a:cs typeface="Lato"/>
              <a:sym typeface="Lato"/>
            </a:endParaRPr>
          </a:p>
          <a:p>
            <a:pPr indent="0" lvl="0" marL="0" rtl="0" algn="l">
              <a:lnSpc>
                <a:spcPct val="100000"/>
              </a:lnSpc>
              <a:spcBef>
                <a:spcPts val="800"/>
              </a:spcBef>
              <a:spcAft>
                <a:spcPts val="0"/>
              </a:spcAft>
              <a:buNone/>
            </a:pPr>
            <a:r>
              <a:t/>
            </a:r>
            <a:endParaRPr sz="1100">
              <a:solidFill>
                <a:srgbClr val="666666"/>
              </a:solidFill>
              <a:highlight>
                <a:srgbClr val="FFFFFF"/>
              </a:highlight>
              <a:latin typeface="Lato"/>
              <a:ea typeface="Lato"/>
              <a:cs typeface="Lato"/>
              <a:sym typeface="Lato"/>
            </a:endParaRPr>
          </a:p>
          <a:p>
            <a:pPr indent="0" lvl="0" marL="0" rtl="0" algn="l">
              <a:lnSpc>
                <a:spcPct val="100000"/>
              </a:lnSpc>
              <a:spcBef>
                <a:spcPts val="800"/>
              </a:spcBef>
              <a:spcAft>
                <a:spcPts val="0"/>
              </a:spcAft>
              <a:buNone/>
            </a:pPr>
            <a:r>
              <a:t/>
            </a:r>
            <a:endParaRPr sz="1100">
              <a:solidFill>
                <a:srgbClr val="666666"/>
              </a:solidFill>
              <a:highlight>
                <a:srgbClr val="FFFFFF"/>
              </a:highlight>
              <a:latin typeface="Lato"/>
              <a:ea typeface="Lato"/>
              <a:cs typeface="Lato"/>
              <a:sym typeface="Lato"/>
            </a:endParaRPr>
          </a:p>
          <a:p>
            <a:pPr indent="0" lvl="0" marL="0" rtl="0" algn="l">
              <a:lnSpc>
                <a:spcPct val="100000"/>
              </a:lnSpc>
              <a:spcBef>
                <a:spcPts val="800"/>
              </a:spcBef>
              <a:spcAft>
                <a:spcPts val="0"/>
              </a:spcAft>
              <a:buNone/>
            </a:pPr>
            <a:r>
              <a:t/>
            </a:r>
            <a:endParaRPr sz="1100">
              <a:solidFill>
                <a:srgbClr val="666666"/>
              </a:solidFill>
              <a:highlight>
                <a:srgbClr val="FFFFFF"/>
              </a:highlight>
              <a:latin typeface="Lato"/>
              <a:ea typeface="Lato"/>
              <a:cs typeface="Lato"/>
              <a:sym typeface="Lato"/>
            </a:endParaRPr>
          </a:p>
          <a:p>
            <a:pPr indent="0" lvl="0" marL="0" rtl="0" algn="l">
              <a:lnSpc>
                <a:spcPct val="100000"/>
              </a:lnSpc>
              <a:spcBef>
                <a:spcPts val="800"/>
              </a:spcBef>
              <a:spcAft>
                <a:spcPts val="0"/>
              </a:spcAft>
              <a:buNone/>
            </a:pPr>
            <a:r>
              <a:t/>
            </a:r>
            <a:endParaRPr sz="1100">
              <a:solidFill>
                <a:srgbClr val="666666"/>
              </a:solidFill>
              <a:highlight>
                <a:srgbClr val="FFFFFF"/>
              </a:highlight>
              <a:latin typeface="Lato"/>
              <a:ea typeface="Lato"/>
              <a:cs typeface="Lato"/>
              <a:sym typeface="Lato"/>
            </a:endParaRPr>
          </a:p>
          <a:p>
            <a:pPr indent="0" lvl="0" marL="0" rtl="0" algn="l">
              <a:lnSpc>
                <a:spcPct val="100000"/>
              </a:lnSpc>
              <a:spcBef>
                <a:spcPts val="800"/>
              </a:spcBef>
              <a:spcAft>
                <a:spcPts val="0"/>
              </a:spcAft>
              <a:buNone/>
            </a:pPr>
            <a:r>
              <a:t/>
            </a:r>
            <a:endParaRPr sz="1100">
              <a:solidFill>
                <a:srgbClr val="666666"/>
              </a:solidFill>
              <a:highlight>
                <a:srgbClr val="FFFFFF"/>
              </a:highlight>
              <a:latin typeface="Lato"/>
              <a:ea typeface="Lato"/>
              <a:cs typeface="Lato"/>
              <a:sym typeface="Lato"/>
            </a:endParaRPr>
          </a:p>
          <a:p>
            <a:pPr indent="0" lvl="0" marL="0" rtl="0" algn="l">
              <a:lnSpc>
                <a:spcPct val="100000"/>
              </a:lnSpc>
              <a:spcBef>
                <a:spcPts val="800"/>
              </a:spcBef>
              <a:spcAft>
                <a:spcPts val="0"/>
              </a:spcAft>
              <a:buNone/>
            </a:pPr>
            <a:r>
              <a:rPr b="1" lang="en-GB" sz="1100">
                <a:solidFill>
                  <a:srgbClr val="666666"/>
                </a:solidFill>
                <a:highlight>
                  <a:srgbClr val="FFFFFF"/>
                </a:highlight>
                <a:latin typeface="Lato"/>
                <a:ea typeface="Lato"/>
                <a:cs typeface="Lato"/>
                <a:sym typeface="Lato"/>
              </a:rPr>
              <a:t>Add a Breakpoint</a:t>
            </a:r>
            <a:endParaRPr b="1" sz="1100">
              <a:solidFill>
                <a:srgbClr val="666666"/>
              </a:solidFill>
              <a:highlight>
                <a:srgbClr val="FFFFFF"/>
              </a:highlight>
              <a:latin typeface="Lato"/>
              <a:ea typeface="Lato"/>
              <a:cs typeface="Lato"/>
              <a:sym typeface="Lato"/>
            </a:endParaRPr>
          </a:p>
          <a:p>
            <a:pPr indent="0" lvl="0" marL="0" rtl="0" algn="l">
              <a:lnSpc>
                <a:spcPct val="100000"/>
              </a:lnSpc>
              <a:spcBef>
                <a:spcPts val="800"/>
              </a:spcBef>
              <a:spcAft>
                <a:spcPts val="0"/>
              </a:spcAft>
              <a:buNone/>
            </a:pPr>
            <a:r>
              <a:rPr lang="en-GB" sz="1100">
                <a:solidFill>
                  <a:srgbClr val="666666"/>
                </a:solidFill>
                <a:highlight>
                  <a:srgbClr val="FFFFFF"/>
                </a:highlight>
                <a:latin typeface="Lato"/>
                <a:ea typeface="Lato"/>
                <a:cs typeface="Lato"/>
                <a:sym typeface="Lato"/>
              </a:rPr>
              <a:t>Earlier in this tutorial we made a web page with rows and columns, and it was responsive, but it did not look good on a small screen.</a:t>
            </a:r>
            <a:endParaRPr sz="1100">
              <a:solidFill>
                <a:srgbClr val="666666"/>
              </a:solidFill>
              <a:highlight>
                <a:srgbClr val="FFFFFF"/>
              </a:highlight>
              <a:latin typeface="Lato"/>
              <a:ea typeface="Lato"/>
              <a:cs typeface="Lato"/>
              <a:sym typeface="Lato"/>
            </a:endParaRPr>
          </a:p>
          <a:p>
            <a:pPr indent="0" lvl="0" marL="0" rtl="0" algn="l">
              <a:lnSpc>
                <a:spcPct val="100000"/>
              </a:lnSpc>
              <a:spcBef>
                <a:spcPts val="800"/>
              </a:spcBef>
              <a:spcAft>
                <a:spcPts val="800"/>
              </a:spcAft>
              <a:buNone/>
            </a:pPr>
            <a:r>
              <a:rPr lang="en-GB" sz="1100">
                <a:solidFill>
                  <a:srgbClr val="666666"/>
                </a:solidFill>
                <a:highlight>
                  <a:srgbClr val="FFFFFF"/>
                </a:highlight>
                <a:latin typeface="Lato"/>
                <a:ea typeface="Lato"/>
                <a:cs typeface="Lato"/>
                <a:sym typeface="Lato"/>
              </a:rPr>
              <a:t>Media queries can help with that. We can add a breakpoint where certain parts of the design will behave differently on each side of the breakpoint.</a:t>
            </a:r>
            <a:endParaRPr sz="1100">
              <a:solidFill>
                <a:srgbClr val="666666"/>
              </a:solidFill>
              <a:highlight>
                <a:srgbClr val="FFFFFF"/>
              </a:highlight>
              <a:latin typeface="Lato"/>
              <a:ea typeface="Lato"/>
              <a:cs typeface="Lato"/>
              <a:sym typeface="Lato"/>
            </a:endParaRPr>
          </a:p>
        </p:txBody>
      </p:sp>
      <p:pic>
        <p:nvPicPr>
          <p:cNvPr id="886" name="Google Shape;886;p127"/>
          <p:cNvPicPr preferRelativeResize="0"/>
          <p:nvPr/>
        </p:nvPicPr>
        <p:blipFill>
          <a:blip r:embed="rId3">
            <a:alphaModFix/>
          </a:blip>
          <a:stretch>
            <a:fillRect/>
          </a:stretch>
        </p:blipFill>
        <p:spPr>
          <a:xfrm>
            <a:off x="817450" y="2330875"/>
            <a:ext cx="4200525" cy="1190625"/>
          </a:xfrm>
          <a:prstGeom prst="rect">
            <a:avLst/>
          </a:prstGeom>
          <a:noFill/>
          <a:ln>
            <a:noFill/>
          </a:ln>
        </p:spPr>
      </p:pic>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0" name="Shape 890"/>
        <p:cNvGrpSpPr/>
        <p:nvPr/>
      </p:nvGrpSpPr>
      <p:grpSpPr>
        <a:xfrm>
          <a:off x="0" y="0"/>
          <a:ext cx="0" cy="0"/>
          <a:chOff x="0" y="0"/>
          <a:chExt cx="0" cy="0"/>
        </a:xfrm>
      </p:grpSpPr>
      <p:sp>
        <p:nvSpPr>
          <p:cNvPr id="891" name="Google Shape;891;p128"/>
          <p:cNvSpPr txBox="1"/>
          <p:nvPr>
            <p:ph type="title"/>
          </p:nvPr>
        </p:nvSpPr>
        <p:spPr>
          <a:xfrm>
            <a:off x="729450" y="5778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Responsive Web Design - Media Queries</a:t>
            </a:r>
            <a:endParaRPr/>
          </a:p>
        </p:txBody>
      </p:sp>
      <p:sp>
        <p:nvSpPr>
          <p:cNvPr id="892" name="Google Shape;892;p128"/>
          <p:cNvSpPr txBox="1"/>
          <p:nvPr/>
        </p:nvSpPr>
        <p:spPr>
          <a:xfrm>
            <a:off x="732575" y="1372550"/>
            <a:ext cx="7583400" cy="3540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800"/>
              </a:spcBef>
              <a:spcAft>
                <a:spcPts val="800"/>
              </a:spcAft>
              <a:buNone/>
            </a:pPr>
            <a:r>
              <a:t/>
            </a:r>
            <a:endParaRPr sz="1100">
              <a:solidFill>
                <a:srgbClr val="666666"/>
              </a:solidFill>
              <a:highlight>
                <a:srgbClr val="FFFFFF"/>
              </a:highlight>
              <a:latin typeface="Lato"/>
              <a:ea typeface="Lato"/>
              <a:cs typeface="Lato"/>
              <a:sym typeface="Lato"/>
            </a:endParaRPr>
          </a:p>
        </p:txBody>
      </p:sp>
      <p:pic>
        <p:nvPicPr>
          <p:cNvPr id="893" name="Google Shape;893;p128"/>
          <p:cNvPicPr preferRelativeResize="0"/>
          <p:nvPr/>
        </p:nvPicPr>
        <p:blipFill>
          <a:blip r:embed="rId3">
            <a:alphaModFix/>
          </a:blip>
          <a:stretch>
            <a:fillRect/>
          </a:stretch>
        </p:blipFill>
        <p:spPr>
          <a:xfrm>
            <a:off x="6692575" y="1372550"/>
            <a:ext cx="1422317" cy="2879500"/>
          </a:xfrm>
          <a:prstGeom prst="rect">
            <a:avLst/>
          </a:prstGeom>
          <a:noFill/>
          <a:ln>
            <a:noFill/>
          </a:ln>
        </p:spPr>
      </p:pic>
      <p:sp>
        <p:nvSpPr>
          <p:cNvPr id="894" name="Google Shape;894;p128"/>
          <p:cNvSpPr txBox="1"/>
          <p:nvPr/>
        </p:nvSpPr>
        <p:spPr>
          <a:xfrm>
            <a:off x="3523325" y="4351100"/>
            <a:ext cx="7569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100">
                <a:latin typeface="Lato"/>
                <a:ea typeface="Lato"/>
                <a:cs typeface="Lato"/>
                <a:sym typeface="Lato"/>
              </a:rPr>
              <a:t>Desktop</a:t>
            </a:r>
            <a:endParaRPr sz="1100">
              <a:latin typeface="Lato"/>
              <a:ea typeface="Lato"/>
              <a:cs typeface="Lato"/>
              <a:sym typeface="Lato"/>
            </a:endParaRPr>
          </a:p>
        </p:txBody>
      </p:sp>
      <p:sp>
        <p:nvSpPr>
          <p:cNvPr id="895" name="Google Shape;895;p128"/>
          <p:cNvSpPr txBox="1"/>
          <p:nvPr/>
        </p:nvSpPr>
        <p:spPr>
          <a:xfrm>
            <a:off x="7144638" y="4351100"/>
            <a:ext cx="10983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100">
                <a:latin typeface="Lato"/>
                <a:ea typeface="Lato"/>
                <a:cs typeface="Lato"/>
                <a:sym typeface="Lato"/>
              </a:rPr>
              <a:t>Mobile</a:t>
            </a:r>
            <a:endParaRPr sz="1100">
              <a:latin typeface="Lato"/>
              <a:ea typeface="Lato"/>
              <a:cs typeface="Lato"/>
              <a:sym typeface="Lato"/>
            </a:endParaRPr>
          </a:p>
        </p:txBody>
      </p:sp>
      <p:pic>
        <p:nvPicPr>
          <p:cNvPr id="896" name="Google Shape;896;p128"/>
          <p:cNvPicPr preferRelativeResize="0"/>
          <p:nvPr/>
        </p:nvPicPr>
        <p:blipFill>
          <a:blip r:embed="rId4">
            <a:alphaModFix/>
          </a:blip>
          <a:stretch>
            <a:fillRect/>
          </a:stretch>
        </p:blipFill>
        <p:spPr>
          <a:xfrm>
            <a:off x="1639060" y="1242788"/>
            <a:ext cx="4525425" cy="3139026"/>
          </a:xfrm>
          <a:prstGeom prst="rect">
            <a:avLst/>
          </a:prstGeom>
          <a:noFill/>
          <a:ln>
            <a:noFill/>
          </a:ln>
        </p:spPr>
      </p:pic>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0" name="Shape 900"/>
        <p:cNvGrpSpPr/>
        <p:nvPr/>
      </p:nvGrpSpPr>
      <p:grpSpPr>
        <a:xfrm>
          <a:off x="0" y="0"/>
          <a:ext cx="0" cy="0"/>
          <a:chOff x="0" y="0"/>
          <a:chExt cx="0" cy="0"/>
        </a:xfrm>
      </p:grpSpPr>
      <p:sp>
        <p:nvSpPr>
          <p:cNvPr id="901" name="Google Shape;901;p129"/>
          <p:cNvSpPr txBox="1"/>
          <p:nvPr>
            <p:ph idx="1" type="body"/>
          </p:nvPr>
        </p:nvSpPr>
        <p:spPr>
          <a:xfrm>
            <a:off x="149300" y="48350"/>
            <a:ext cx="954300" cy="439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t>Summary</a:t>
            </a:r>
            <a:endParaRPr/>
          </a:p>
        </p:txBody>
      </p:sp>
      <p:sp>
        <p:nvSpPr>
          <p:cNvPr id="902" name="Google Shape;902;p129"/>
          <p:cNvSpPr txBox="1"/>
          <p:nvPr>
            <p:ph idx="1" type="body"/>
          </p:nvPr>
        </p:nvSpPr>
        <p:spPr>
          <a:xfrm>
            <a:off x="853550" y="1481325"/>
            <a:ext cx="7763700" cy="2417100"/>
          </a:xfrm>
          <a:prstGeom prst="rect">
            <a:avLst/>
          </a:prstGeom>
        </p:spPr>
        <p:txBody>
          <a:bodyPr anchorCtr="0" anchor="t" bIns="91425" lIns="91425" spcFirstLastPara="1" rIns="91425" wrap="square" tIns="91425">
            <a:noAutofit/>
          </a:bodyPr>
          <a:lstStyle/>
          <a:p>
            <a:pPr indent="0" lvl="0" marL="0" rtl="0" algn="l">
              <a:spcBef>
                <a:spcPts val="800"/>
              </a:spcBef>
              <a:spcAft>
                <a:spcPts val="0"/>
              </a:spcAft>
              <a:buNone/>
            </a:pPr>
            <a:r>
              <a:rPr lang="en-GB" sz="1100">
                <a:solidFill>
                  <a:srgbClr val="666666"/>
                </a:solidFill>
                <a:highlight>
                  <a:srgbClr val="FFFFFF"/>
                </a:highlight>
              </a:rPr>
              <a:t>This level has taught you how to create style sheets to control the style and layout of multiple web sites at once.</a:t>
            </a:r>
            <a:endParaRPr sz="1100">
              <a:solidFill>
                <a:srgbClr val="666666"/>
              </a:solidFill>
              <a:highlight>
                <a:srgbClr val="FFFFFF"/>
              </a:highlight>
            </a:endParaRPr>
          </a:p>
          <a:p>
            <a:pPr indent="0" lvl="0" marL="0" rtl="0" algn="l">
              <a:spcBef>
                <a:spcPts val="800"/>
              </a:spcBef>
              <a:spcAft>
                <a:spcPts val="0"/>
              </a:spcAft>
              <a:buNone/>
            </a:pPr>
            <a:r>
              <a:rPr lang="en-GB" sz="1100">
                <a:solidFill>
                  <a:srgbClr val="666666"/>
                </a:solidFill>
                <a:highlight>
                  <a:srgbClr val="FFFFFF"/>
                </a:highlight>
              </a:rPr>
              <a:t>You have learned how to use CSS to add backgrounds, format text, add and format borders, and specify padding and margins of elements.</a:t>
            </a:r>
            <a:endParaRPr sz="1100">
              <a:solidFill>
                <a:srgbClr val="666666"/>
              </a:solidFill>
              <a:highlight>
                <a:srgbClr val="FFFFFF"/>
              </a:highlight>
            </a:endParaRPr>
          </a:p>
          <a:p>
            <a:pPr indent="0" lvl="0" marL="0" rtl="0" algn="l">
              <a:spcBef>
                <a:spcPts val="800"/>
              </a:spcBef>
              <a:spcAft>
                <a:spcPts val="0"/>
              </a:spcAft>
              <a:buNone/>
            </a:pPr>
            <a:r>
              <a:rPr lang="en-GB" sz="1100">
                <a:solidFill>
                  <a:srgbClr val="666666"/>
                </a:solidFill>
                <a:highlight>
                  <a:srgbClr val="FFFFFF"/>
                </a:highlight>
              </a:rPr>
              <a:t>You have also learned how to position an element, control the visibility and size of an element, set the shape of an element, place an element behind another, and to add special effects to some selectors, like links.</a:t>
            </a:r>
            <a:endParaRPr sz="1100">
              <a:solidFill>
                <a:srgbClr val="666666"/>
              </a:solidFill>
              <a:highlight>
                <a:srgbClr val="FFFFFF"/>
              </a:highlight>
            </a:endParaRPr>
          </a:p>
          <a:p>
            <a:pPr indent="0" lvl="0" marL="0" rtl="0" algn="l">
              <a:spcBef>
                <a:spcPts val="800"/>
              </a:spcBef>
              <a:spcAft>
                <a:spcPts val="1600"/>
              </a:spcAft>
              <a:buNone/>
            </a:pPr>
            <a:r>
              <a:t/>
            </a:r>
            <a:endParaRPr sz="1100">
              <a:solidFill>
                <a:srgbClr val="666666"/>
              </a:solidFill>
              <a:highlight>
                <a:srgbClr val="FFFFFF"/>
              </a:highlight>
            </a:endParaRPr>
          </a:p>
        </p:txBody>
      </p:sp>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6" name="Shape 906"/>
        <p:cNvGrpSpPr/>
        <p:nvPr/>
      </p:nvGrpSpPr>
      <p:grpSpPr>
        <a:xfrm>
          <a:off x="0" y="0"/>
          <a:ext cx="0" cy="0"/>
          <a:chOff x="0" y="0"/>
          <a:chExt cx="0" cy="0"/>
        </a:xfrm>
      </p:grpSpPr>
      <p:sp>
        <p:nvSpPr>
          <p:cNvPr id="907" name="Google Shape;907;p130"/>
          <p:cNvSpPr txBox="1"/>
          <p:nvPr>
            <p:ph idx="1" type="body"/>
          </p:nvPr>
        </p:nvSpPr>
        <p:spPr>
          <a:xfrm>
            <a:off x="149300" y="48350"/>
            <a:ext cx="1414200" cy="439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t>Assignment 1</a:t>
            </a:r>
            <a:endParaRPr/>
          </a:p>
        </p:txBody>
      </p:sp>
      <p:pic>
        <p:nvPicPr>
          <p:cNvPr id="908" name="Google Shape;908;p130"/>
          <p:cNvPicPr preferRelativeResize="0"/>
          <p:nvPr/>
        </p:nvPicPr>
        <p:blipFill>
          <a:blip r:embed="rId3">
            <a:alphaModFix/>
          </a:blip>
          <a:stretch>
            <a:fillRect/>
          </a:stretch>
        </p:blipFill>
        <p:spPr>
          <a:xfrm>
            <a:off x="128350" y="849025"/>
            <a:ext cx="4429998" cy="3072834"/>
          </a:xfrm>
          <a:prstGeom prst="rect">
            <a:avLst/>
          </a:prstGeom>
          <a:noFill/>
          <a:ln>
            <a:noFill/>
          </a:ln>
        </p:spPr>
      </p:pic>
      <p:pic>
        <p:nvPicPr>
          <p:cNvPr id="909" name="Google Shape;909;p130"/>
          <p:cNvPicPr preferRelativeResize="0"/>
          <p:nvPr/>
        </p:nvPicPr>
        <p:blipFill>
          <a:blip r:embed="rId4">
            <a:alphaModFix/>
          </a:blip>
          <a:stretch>
            <a:fillRect/>
          </a:stretch>
        </p:blipFill>
        <p:spPr>
          <a:xfrm>
            <a:off x="4558675" y="849020"/>
            <a:ext cx="4429998" cy="3072831"/>
          </a:xfrm>
          <a:prstGeom prst="rect">
            <a:avLst/>
          </a:prstGeom>
          <a:noFill/>
          <a:ln>
            <a:noFill/>
          </a:ln>
        </p:spPr>
      </p:pic>
      <p:sp>
        <p:nvSpPr>
          <p:cNvPr id="910" name="Google Shape;910;p130"/>
          <p:cNvSpPr txBox="1"/>
          <p:nvPr/>
        </p:nvSpPr>
        <p:spPr>
          <a:xfrm>
            <a:off x="3327000" y="4188375"/>
            <a:ext cx="24900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1100">
                <a:latin typeface="Lato"/>
                <a:ea typeface="Lato"/>
                <a:cs typeface="Lato"/>
                <a:sym typeface="Lato"/>
              </a:rPr>
              <a:t>Try it using </a:t>
            </a:r>
            <a:r>
              <a:rPr lang="en-GB" sz="1100">
                <a:solidFill>
                  <a:srgbClr val="6AA84F"/>
                </a:solidFill>
                <a:latin typeface="Lato"/>
                <a:ea typeface="Lato"/>
                <a:cs typeface="Lato"/>
                <a:sym typeface="Lato"/>
              </a:rPr>
              <a:t>flex</a:t>
            </a:r>
            <a:r>
              <a:rPr lang="en-GB" sz="1100">
                <a:latin typeface="Lato"/>
                <a:ea typeface="Lato"/>
                <a:cs typeface="Lato"/>
                <a:sym typeface="Lato"/>
              </a:rPr>
              <a:t>, </a:t>
            </a:r>
            <a:r>
              <a:rPr lang="en-GB" sz="1100">
                <a:solidFill>
                  <a:srgbClr val="6AA84F"/>
                </a:solidFill>
                <a:latin typeface="Lato"/>
                <a:ea typeface="Lato"/>
                <a:cs typeface="Lato"/>
                <a:sym typeface="Lato"/>
              </a:rPr>
              <a:t>float</a:t>
            </a:r>
            <a:r>
              <a:rPr lang="en-GB" sz="1100">
                <a:latin typeface="Lato"/>
                <a:ea typeface="Lato"/>
                <a:cs typeface="Lato"/>
                <a:sym typeface="Lato"/>
              </a:rPr>
              <a:t> and </a:t>
            </a:r>
            <a:r>
              <a:rPr lang="en-GB" sz="1100">
                <a:solidFill>
                  <a:srgbClr val="6AA84F"/>
                </a:solidFill>
                <a:latin typeface="Lato"/>
                <a:ea typeface="Lato"/>
                <a:cs typeface="Lato"/>
                <a:sym typeface="Lato"/>
              </a:rPr>
              <a:t>grid</a:t>
            </a:r>
            <a:r>
              <a:rPr lang="en-GB" sz="1100">
                <a:latin typeface="Lato"/>
                <a:ea typeface="Lato"/>
                <a:cs typeface="Lato"/>
                <a:sym typeface="Lato"/>
              </a:rPr>
              <a:t> </a:t>
            </a:r>
            <a:endParaRPr sz="1100">
              <a:latin typeface="Lato"/>
              <a:ea typeface="Lato"/>
              <a:cs typeface="Lato"/>
              <a:sym typeface="Lato"/>
            </a:endParaRPr>
          </a:p>
        </p:txBody>
      </p:sp>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4" name="Shape 914"/>
        <p:cNvGrpSpPr/>
        <p:nvPr/>
      </p:nvGrpSpPr>
      <p:grpSpPr>
        <a:xfrm>
          <a:off x="0" y="0"/>
          <a:ext cx="0" cy="0"/>
          <a:chOff x="0" y="0"/>
          <a:chExt cx="0" cy="0"/>
        </a:xfrm>
      </p:grpSpPr>
      <p:sp>
        <p:nvSpPr>
          <p:cNvPr id="915" name="Google Shape;915;p131"/>
          <p:cNvSpPr txBox="1"/>
          <p:nvPr>
            <p:ph idx="1" type="body"/>
          </p:nvPr>
        </p:nvSpPr>
        <p:spPr>
          <a:xfrm>
            <a:off x="149300" y="48350"/>
            <a:ext cx="1414200" cy="439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t>Assignment 2</a:t>
            </a:r>
            <a:endParaRPr/>
          </a:p>
        </p:txBody>
      </p:sp>
      <p:pic>
        <p:nvPicPr>
          <p:cNvPr id="916" name="Google Shape;916;p131"/>
          <p:cNvPicPr preferRelativeResize="0"/>
          <p:nvPr/>
        </p:nvPicPr>
        <p:blipFill>
          <a:blip r:embed="rId3">
            <a:alphaModFix/>
          </a:blip>
          <a:stretch>
            <a:fillRect/>
          </a:stretch>
        </p:blipFill>
        <p:spPr>
          <a:xfrm>
            <a:off x="4543950" y="1089050"/>
            <a:ext cx="4427100" cy="3070800"/>
          </a:xfrm>
          <a:prstGeom prst="rect">
            <a:avLst/>
          </a:prstGeom>
          <a:noFill/>
          <a:ln>
            <a:noFill/>
          </a:ln>
        </p:spPr>
      </p:pic>
      <p:pic>
        <p:nvPicPr>
          <p:cNvPr id="917" name="Google Shape;917;p131"/>
          <p:cNvPicPr preferRelativeResize="0"/>
          <p:nvPr/>
        </p:nvPicPr>
        <p:blipFill>
          <a:blip r:embed="rId4">
            <a:alphaModFix/>
          </a:blip>
          <a:stretch>
            <a:fillRect/>
          </a:stretch>
        </p:blipFill>
        <p:spPr>
          <a:xfrm>
            <a:off x="90050" y="1089050"/>
            <a:ext cx="4427100" cy="307082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24"/>
          <p:cNvSpPr txBox="1"/>
          <p:nvPr>
            <p:ph type="title"/>
          </p:nvPr>
        </p:nvSpPr>
        <p:spPr>
          <a:xfrm>
            <a:off x="729450" y="5778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How to create your first css file ?</a:t>
            </a:r>
            <a:endParaRPr/>
          </a:p>
        </p:txBody>
      </p:sp>
      <p:sp>
        <p:nvSpPr>
          <p:cNvPr id="155" name="Google Shape;155;p24"/>
          <p:cNvSpPr txBox="1"/>
          <p:nvPr>
            <p:ph idx="1" type="body"/>
          </p:nvPr>
        </p:nvSpPr>
        <p:spPr>
          <a:xfrm>
            <a:off x="727650" y="1385525"/>
            <a:ext cx="7688700" cy="3351000"/>
          </a:xfrm>
          <a:prstGeom prst="rect">
            <a:avLst/>
          </a:prstGeom>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lang="en-GB" sz="1100">
                <a:solidFill>
                  <a:srgbClr val="666666"/>
                </a:solidFill>
              </a:rPr>
              <a:t>Next, open the newly created resources folder. Inside of this folder, create the following:</a:t>
            </a:r>
            <a:endParaRPr sz="1100">
              <a:solidFill>
                <a:srgbClr val="666666"/>
              </a:solidFill>
            </a:endParaRPr>
          </a:p>
          <a:p>
            <a:pPr indent="0" lvl="0" marL="0" rtl="0" algn="l">
              <a:lnSpc>
                <a:spcPct val="135714"/>
              </a:lnSpc>
              <a:spcBef>
                <a:spcPts val="0"/>
              </a:spcBef>
              <a:spcAft>
                <a:spcPts val="0"/>
              </a:spcAft>
              <a:buNone/>
            </a:pPr>
            <a:r>
              <a:t/>
            </a:r>
            <a:endParaRPr sz="1100">
              <a:solidFill>
                <a:srgbClr val="666666"/>
              </a:solidFill>
            </a:endParaRPr>
          </a:p>
          <a:p>
            <a:pPr indent="0" lvl="0" marL="0" rtl="0" algn="l">
              <a:lnSpc>
                <a:spcPct val="135714"/>
              </a:lnSpc>
              <a:spcBef>
                <a:spcPts val="0"/>
              </a:spcBef>
              <a:spcAft>
                <a:spcPts val="0"/>
              </a:spcAft>
              <a:buNone/>
            </a:pPr>
            <a:r>
              <a:rPr lang="en-GB" sz="1100">
                <a:solidFill>
                  <a:srgbClr val="666666"/>
                </a:solidFill>
              </a:rPr>
              <a:t>An additional folder named css</a:t>
            </a:r>
            <a:endParaRPr sz="1100">
              <a:solidFill>
                <a:srgbClr val="666666"/>
              </a:solidFill>
            </a:endParaRPr>
          </a:p>
          <a:p>
            <a:pPr indent="0" lvl="0" marL="0" rtl="0" algn="l">
              <a:lnSpc>
                <a:spcPct val="135714"/>
              </a:lnSpc>
              <a:spcBef>
                <a:spcPts val="0"/>
              </a:spcBef>
              <a:spcAft>
                <a:spcPts val="0"/>
              </a:spcAft>
              <a:buNone/>
            </a:pPr>
            <a:r>
              <a:rPr lang="en-GB" sz="1100">
                <a:solidFill>
                  <a:srgbClr val="666666"/>
                </a:solidFill>
              </a:rPr>
              <a:t>The css folder will contain the CSS files needed to style your web page.</a:t>
            </a:r>
            <a:endParaRPr sz="1100">
              <a:solidFill>
                <a:srgbClr val="666666"/>
              </a:solidFill>
            </a:endParaRPr>
          </a:p>
          <a:p>
            <a:pPr indent="0" lvl="0" marL="0" rtl="0" algn="l">
              <a:lnSpc>
                <a:spcPct val="135714"/>
              </a:lnSpc>
              <a:spcBef>
                <a:spcPts val="0"/>
              </a:spcBef>
              <a:spcAft>
                <a:spcPts val="0"/>
              </a:spcAft>
              <a:buNone/>
            </a:pPr>
            <a:r>
              <a:t/>
            </a:r>
            <a:endParaRPr sz="1100">
              <a:solidFill>
                <a:srgbClr val="666666"/>
              </a:solidFill>
            </a:endParaRPr>
          </a:p>
          <a:p>
            <a:pPr indent="0" lvl="0" marL="0" rtl="0" algn="l">
              <a:lnSpc>
                <a:spcPct val="135714"/>
              </a:lnSpc>
              <a:spcBef>
                <a:spcPts val="0"/>
              </a:spcBef>
              <a:spcAft>
                <a:spcPts val="0"/>
              </a:spcAft>
              <a:buNone/>
            </a:pPr>
            <a:r>
              <a:rPr lang="en-GB" sz="1100">
                <a:solidFill>
                  <a:srgbClr val="666666"/>
                </a:solidFill>
              </a:rPr>
              <a:t>Finally, open the css folder you just created. Inside of this folder, create the following:</a:t>
            </a:r>
            <a:endParaRPr sz="1100">
              <a:solidFill>
                <a:srgbClr val="666666"/>
              </a:solidFill>
            </a:endParaRPr>
          </a:p>
          <a:p>
            <a:pPr indent="0" lvl="0" marL="0" rtl="0" algn="l">
              <a:lnSpc>
                <a:spcPct val="135714"/>
              </a:lnSpc>
              <a:spcBef>
                <a:spcPts val="0"/>
              </a:spcBef>
              <a:spcAft>
                <a:spcPts val="0"/>
              </a:spcAft>
              <a:buNone/>
            </a:pPr>
            <a:r>
              <a:t/>
            </a:r>
            <a:endParaRPr sz="1100">
              <a:solidFill>
                <a:srgbClr val="666666"/>
              </a:solidFill>
            </a:endParaRPr>
          </a:p>
          <a:p>
            <a:pPr indent="0" lvl="0" marL="0" rtl="0" algn="l">
              <a:lnSpc>
                <a:spcPct val="135714"/>
              </a:lnSpc>
              <a:spcBef>
                <a:spcPts val="0"/>
              </a:spcBef>
              <a:spcAft>
                <a:spcPts val="0"/>
              </a:spcAft>
              <a:buNone/>
            </a:pPr>
            <a:r>
              <a:rPr lang="en-GB" sz="1100">
                <a:solidFill>
                  <a:srgbClr val="666666"/>
                </a:solidFill>
              </a:rPr>
              <a:t>A new file named index.css (use your preferred text editor)</a:t>
            </a:r>
            <a:endParaRPr sz="1100">
              <a:solidFill>
                <a:srgbClr val="666666"/>
              </a:solidFill>
            </a:endParaRPr>
          </a:p>
          <a:p>
            <a:pPr indent="0" lvl="0" marL="0" rtl="0" algn="l">
              <a:lnSpc>
                <a:spcPct val="135714"/>
              </a:lnSpc>
              <a:spcBef>
                <a:spcPts val="0"/>
              </a:spcBef>
              <a:spcAft>
                <a:spcPts val="0"/>
              </a:spcAft>
              <a:buNone/>
            </a:pPr>
            <a:r>
              <a:rPr lang="en-GB" sz="1100">
                <a:solidFill>
                  <a:srgbClr val="666666"/>
                </a:solidFill>
              </a:rPr>
              <a:t>The index.css file will contain all of the CSS styling rules that will be applied to your web page.</a:t>
            </a:r>
            <a:endParaRPr sz="1100">
              <a:solidFill>
                <a:srgbClr val="666666"/>
              </a:solidFill>
            </a:endParaRPr>
          </a:p>
          <a:p>
            <a:pPr indent="0" lvl="0" marL="0" rtl="0" algn="l">
              <a:lnSpc>
                <a:spcPct val="135714"/>
              </a:lnSpc>
              <a:spcBef>
                <a:spcPts val="0"/>
              </a:spcBef>
              <a:spcAft>
                <a:spcPts val="0"/>
              </a:spcAft>
              <a:buNone/>
            </a:pPr>
            <a:r>
              <a:t/>
            </a:r>
            <a:endParaRPr sz="1100">
              <a:solidFill>
                <a:srgbClr val="666666"/>
              </a:solidFill>
            </a:endParaRPr>
          </a:p>
          <a:p>
            <a:pPr indent="0" lvl="0" marL="0" rtl="0" algn="l">
              <a:lnSpc>
                <a:spcPct val="135714"/>
              </a:lnSpc>
              <a:spcBef>
                <a:spcPts val="0"/>
              </a:spcBef>
              <a:spcAft>
                <a:spcPts val="0"/>
              </a:spcAft>
              <a:buNone/>
            </a:pPr>
            <a:r>
              <a:rPr lang="en-GB" sz="1100">
                <a:solidFill>
                  <a:srgbClr val="666666"/>
                </a:solidFill>
              </a:rPr>
              <a:t>This overall folder structure will help support your workflow as you add files or resources. At a high-level, here’s</a:t>
            </a:r>
            <a:endParaRPr sz="1100">
              <a:solidFill>
                <a:srgbClr val="666666"/>
              </a:solidFill>
            </a:endParaRPr>
          </a:p>
          <a:p>
            <a:pPr indent="0" lvl="0" marL="0" rtl="0" algn="l">
              <a:lnSpc>
                <a:spcPct val="135714"/>
              </a:lnSpc>
              <a:spcBef>
                <a:spcPts val="0"/>
              </a:spcBef>
              <a:spcAft>
                <a:spcPts val="0"/>
              </a:spcAft>
              <a:buNone/>
            </a:pPr>
            <a:r>
              <a:rPr lang="en-GB" sz="1100">
                <a:solidFill>
                  <a:srgbClr val="666666"/>
                </a:solidFill>
              </a:rPr>
              <a:t>what it should look like:</a:t>
            </a:r>
            <a:endParaRPr sz="1100">
              <a:solidFill>
                <a:srgbClr val="666666"/>
              </a:solidFill>
            </a:endParaRPr>
          </a:p>
          <a:p>
            <a:pPr indent="0" lvl="0" marL="0" rtl="0" algn="l">
              <a:lnSpc>
                <a:spcPct val="135714"/>
              </a:lnSpc>
              <a:spcBef>
                <a:spcPts val="0"/>
              </a:spcBef>
              <a:spcAft>
                <a:spcPts val="0"/>
              </a:spcAft>
              <a:buNone/>
            </a:pPr>
            <a:r>
              <a:t/>
            </a:r>
            <a:endParaRPr sz="1100">
              <a:solidFill>
                <a:srgbClr val="666666"/>
              </a:solidFill>
            </a:endParaRPr>
          </a:p>
          <a:p>
            <a:pPr indent="0" lvl="0" marL="0" rtl="0" algn="l">
              <a:lnSpc>
                <a:spcPct val="135714"/>
              </a:lnSpc>
              <a:spcBef>
                <a:spcPts val="0"/>
              </a:spcBef>
              <a:spcAft>
                <a:spcPts val="0"/>
              </a:spcAft>
              <a:buNone/>
            </a:pPr>
            <a:r>
              <a:t/>
            </a:r>
            <a:endParaRPr sz="1100">
              <a:solidFill>
                <a:srgbClr val="666666"/>
              </a:solidFill>
            </a:endParaRPr>
          </a:p>
          <a:p>
            <a:pPr indent="0" lvl="0" marL="0" rtl="0" algn="l">
              <a:spcBef>
                <a:spcPts val="0"/>
              </a:spcBef>
              <a:spcAft>
                <a:spcPts val="1600"/>
              </a:spcAft>
              <a:buNone/>
            </a:pPr>
            <a:r>
              <a:t/>
            </a:r>
            <a:endParaRPr sz="1100">
              <a:solidFill>
                <a:srgbClr val="666666"/>
              </a:solidFill>
            </a:endParaRPr>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1" name="Shape 921"/>
        <p:cNvGrpSpPr/>
        <p:nvPr/>
      </p:nvGrpSpPr>
      <p:grpSpPr>
        <a:xfrm>
          <a:off x="0" y="0"/>
          <a:ext cx="0" cy="0"/>
          <a:chOff x="0" y="0"/>
          <a:chExt cx="0" cy="0"/>
        </a:xfrm>
      </p:grpSpPr>
      <p:sp>
        <p:nvSpPr>
          <p:cNvPr id="922" name="Google Shape;922;p132"/>
          <p:cNvSpPr txBox="1"/>
          <p:nvPr>
            <p:ph type="title"/>
          </p:nvPr>
        </p:nvSpPr>
        <p:spPr>
          <a:xfrm>
            <a:off x="552875" y="-7620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Projects:</a:t>
            </a:r>
            <a:endParaRPr/>
          </a:p>
        </p:txBody>
      </p:sp>
      <p:sp>
        <p:nvSpPr>
          <p:cNvPr id="923" name="Google Shape;923;p132"/>
          <p:cNvSpPr txBox="1"/>
          <p:nvPr>
            <p:ph idx="1" type="body"/>
          </p:nvPr>
        </p:nvSpPr>
        <p:spPr>
          <a:xfrm>
            <a:off x="604825" y="597250"/>
            <a:ext cx="7688700" cy="447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GB" sz="1100"/>
              <a:t>1. </a:t>
            </a:r>
            <a:r>
              <a:rPr b="1" lang="en-GB" sz="1100">
                <a:highlight>
                  <a:srgbClr val="FFFFFF"/>
                </a:highlight>
              </a:rPr>
              <a:t>Simple responsive photo gallery template</a:t>
            </a:r>
            <a:endParaRPr b="1" sz="1100"/>
          </a:p>
        </p:txBody>
      </p:sp>
      <p:pic>
        <p:nvPicPr>
          <p:cNvPr id="924" name="Google Shape;924;p132"/>
          <p:cNvPicPr preferRelativeResize="0"/>
          <p:nvPr/>
        </p:nvPicPr>
        <p:blipFill>
          <a:blip r:embed="rId3">
            <a:alphaModFix/>
          </a:blip>
          <a:stretch>
            <a:fillRect/>
          </a:stretch>
        </p:blipFill>
        <p:spPr>
          <a:xfrm>
            <a:off x="1714438" y="1183100"/>
            <a:ext cx="5469469" cy="3793851"/>
          </a:xfrm>
          <a:prstGeom prst="rect">
            <a:avLst/>
          </a:prstGeom>
          <a:noFill/>
          <a:ln>
            <a:noFill/>
          </a:ln>
        </p:spPr>
      </p:pic>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8" name="Shape 928"/>
        <p:cNvGrpSpPr/>
        <p:nvPr/>
      </p:nvGrpSpPr>
      <p:grpSpPr>
        <a:xfrm>
          <a:off x="0" y="0"/>
          <a:ext cx="0" cy="0"/>
          <a:chOff x="0" y="0"/>
          <a:chExt cx="0" cy="0"/>
        </a:xfrm>
      </p:grpSpPr>
      <p:sp>
        <p:nvSpPr>
          <p:cNvPr id="929" name="Google Shape;929;p133"/>
          <p:cNvSpPr txBox="1"/>
          <p:nvPr>
            <p:ph type="title"/>
          </p:nvPr>
        </p:nvSpPr>
        <p:spPr>
          <a:xfrm>
            <a:off x="552875" y="-7620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Projects:</a:t>
            </a:r>
            <a:endParaRPr/>
          </a:p>
        </p:txBody>
      </p:sp>
      <p:sp>
        <p:nvSpPr>
          <p:cNvPr id="930" name="Google Shape;930;p133"/>
          <p:cNvSpPr txBox="1"/>
          <p:nvPr>
            <p:ph idx="1" type="body"/>
          </p:nvPr>
        </p:nvSpPr>
        <p:spPr>
          <a:xfrm>
            <a:off x="528625" y="597250"/>
            <a:ext cx="7688700" cy="447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GB" sz="1100"/>
              <a:t>2. </a:t>
            </a:r>
            <a:r>
              <a:rPr b="1" lang="en-GB" sz="1100">
                <a:highlight>
                  <a:srgbClr val="FFFFFF"/>
                </a:highlight>
              </a:rPr>
              <a:t>Responsive signup form</a:t>
            </a:r>
            <a:endParaRPr b="1" sz="1100"/>
          </a:p>
        </p:txBody>
      </p:sp>
      <p:pic>
        <p:nvPicPr>
          <p:cNvPr id="931" name="Google Shape;931;p133"/>
          <p:cNvPicPr preferRelativeResize="0"/>
          <p:nvPr/>
        </p:nvPicPr>
        <p:blipFill>
          <a:blip r:embed="rId3">
            <a:alphaModFix/>
          </a:blip>
          <a:stretch>
            <a:fillRect/>
          </a:stretch>
        </p:blipFill>
        <p:spPr>
          <a:xfrm>
            <a:off x="1662488" y="1183100"/>
            <a:ext cx="5469469" cy="3793851"/>
          </a:xfrm>
          <a:prstGeom prst="rect">
            <a:avLst/>
          </a:prstGeom>
          <a:noFill/>
          <a:ln>
            <a:noFill/>
          </a:ln>
        </p:spPr>
      </p:pic>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5" name="Shape 935"/>
        <p:cNvGrpSpPr/>
        <p:nvPr/>
      </p:nvGrpSpPr>
      <p:grpSpPr>
        <a:xfrm>
          <a:off x="0" y="0"/>
          <a:ext cx="0" cy="0"/>
          <a:chOff x="0" y="0"/>
          <a:chExt cx="0" cy="0"/>
        </a:xfrm>
      </p:grpSpPr>
      <p:sp>
        <p:nvSpPr>
          <p:cNvPr id="936" name="Google Shape;936;p134"/>
          <p:cNvSpPr txBox="1"/>
          <p:nvPr>
            <p:ph type="title"/>
          </p:nvPr>
        </p:nvSpPr>
        <p:spPr>
          <a:xfrm>
            <a:off x="552875" y="-7620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Projects:</a:t>
            </a:r>
            <a:endParaRPr/>
          </a:p>
        </p:txBody>
      </p:sp>
      <p:sp>
        <p:nvSpPr>
          <p:cNvPr id="937" name="Google Shape;937;p134"/>
          <p:cNvSpPr txBox="1"/>
          <p:nvPr>
            <p:ph idx="1" type="body"/>
          </p:nvPr>
        </p:nvSpPr>
        <p:spPr>
          <a:xfrm>
            <a:off x="528625" y="597250"/>
            <a:ext cx="7688700" cy="447600"/>
          </a:xfrm>
          <a:prstGeom prst="rect">
            <a:avLst/>
          </a:prstGeom>
        </p:spPr>
        <p:txBody>
          <a:bodyPr anchorCtr="0" anchor="t" bIns="91425" lIns="91425" spcFirstLastPara="1" rIns="91425" wrap="square" tIns="91425">
            <a:noAutofit/>
          </a:bodyPr>
          <a:lstStyle/>
          <a:p>
            <a:pPr indent="0" lvl="0" marL="0" rtl="0" algn="l">
              <a:lnSpc>
                <a:spcPct val="110000"/>
              </a:lnSpc>
              <a:spcBef>
                <a:spcPts val="0"/>
              </a:spcBef>
              <a:spcAft>
                <a:spcPts val="0"/>
              </a:spcAft>
              <a:buNone/>
            </a:pPr>
            <a:r>
              <a:rPr b="1" lang="en-GB"/>
              <a:t>3. </a:t>
            </a:r>
            <a:r>
              <a:rPr b="1" lang="en-GB" sz="1100">
                <a:solidFill>
                  <a:srgbClr val="666666"/>
                </a:solidFill>
                <a:highlight>
                  <a:srgbClr val="FFFFFF"/>
                </a:highlight>
                <a:uFill>
                  <a:noFill/>
                </a:uFill>
                <a:hlinkClick r:id="rId3">
                  <a:extLst>
                    <a:ext uri="{A12FA001-AC4F-418D-AE19-62706E023703}">
                      <ahyp:hlinkClr val="tx"/>
                    </a:ext>
                  </a:extLst>
                </a:hlinkClick>
              </a:rPr>
              <a:t>HTML CSS Responsive Web design template</a:t>
            </a:r>
            <a:endParaRPr b="1" sz="1100"/>
          </a:p>
        </p:txBody>
      </p:sp>
      <p:pic>
        <p:nvPicPr>
          <p:cNvPr id="938" name="Google Shape;938;p134"/>
          <p:cNvPicPr preferRelativeResize="0"/>
          <p:nvPr/>
        </p:nvPicPr>
        <p:blipFill>
          <a:blip r:embed="rId4">
            <a:alphaModFix/>
          </a:blip>
          <a:stretch>
            <a:fillRect/>
          </a:stretch>
        </p:blipFill>
        <p:spPr>
          <a:xfrm>
            <a:off x="7597863" y="290900"/>
            <a:ext cx="1072421" cy="4684496"/>
          </a:xfrm>
          <a:prstGeom prst="rect">
            <a:avLst/>
          </a:prstGeom>
          <a:noFill/>
          <a:ln>
            <a:noFill/>
          </a:ln>
        </p:spPr>
      </p:pic>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2" name="Shape 942"/>
        <p:cNvGrpSpPr/>
        <p:nvPr/>
      </p:nvGrpSpPr>
      <p:grpSpPr>
        <a:xfrm>
          <a:off x="0" y="0"/>
          <a:ext cx="0" cy="0"/>
          <a:chOff x="0" y="0"/>
          <a:chExt cx="0" cy="0"/>
        </a:xfrm>
      </p:grpSpPr>
      <p:sp>
        <p:nvSpPr>
          <p:cNvPr id="943" name="Google Shape;943;p13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Thank You</a:t>
            </a:r>
            <a:endParaRPr/>
          </a:p>
        </p:txBody>
      </p:sp>
      <p:sp>
        <p:nvSpPr>
          <p:cNvPr id="944" name="Google Shape;944;p135"/>
          <p:cNvSpPr txBox="1"/>
          <p:nvPr>
            <p:ph idx="1" type="body"/>
          </p:nvPr>
        </p:nvSpPr>
        <p:spPr>
          <a:xfrm>
            <a:off x="729450" y="2078875"/>
            <a:ext cx="1775100" cy="492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t>See You in Level 3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5"/>
          <p:cNvSpPr txBox="1"/>
          <p:nvPr>
            <p:ph type="title"/>
          </p:nvPr>
        </p:nvSpPr>
        <p:spPr>
          <a:xfrm>
            <a:off x="729450" y="5778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How to create your first css file ?</a:t>
            </a:r>
            <a:endParaRPr/>
          </a:p>
        </p:txBody>
      </p:sp>
      <p:sp>
        <p:nvSpPr>
          <p:cNvPr id="161" name="Google Shape;161;p25"/>
          <p:cNvSpPr txBox="1"/>
          <p:nvPr>
            <p:ph idx="1" type="body"/>
          </p:nvPr>
        </p:nvSpPr>
        <p:spPr>
          <a:xfrm>
            <a:off x="727650" y="1385525"/>
            <a:ext cx="7688700" cy="403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100">
                <a:solidFill>
                  <a:srgbClr val="666666"/>
                </a:solidFill>
              </a:rPr>
              <a:t>File manager Graphical Interface of the folder structure meant to be.</a:t>
            </a:r>
            <a:endParaRPr sz="1100">
              <a:solidFill>
                <a:srgbClr val="666666"/>
              </a:solidFill>
            </a:endParaRPr>
          </a:p>
        </p:txBody>
      </p:sp>
      <p:pic>
        <p:nvPicPr>
          <p:cNvPr id="162" name="Google Shape;162;p25"/>
          <p:cNvPicPr preferRelativeResize="0"/>
          <p:nvPr/>
        </p:nvPicPr>
        <p:blipFill>
          <a:blip r:embed="rId3">
            <a:alphaModFix/>
          </a:blip>
          <a:stretch>
            <a:fillRect/>
          </a:stretch>
        </p:blipFill>
        <p:spPr>
          <a:xfrm>
            <a:off x="836750" y="1873171"/>
            <a:ext cx="4511876" cy="30881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26"/>
          <p:cNvSpPr txBox="1"/>
          <p:nvPr>
            <p:ph type="title"/>
          </p:nvPr>
        </p:nvSpPr>
        <p:spPr>
          <a:xfrm>
            <a:off x="729450" y="5778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How to create your first css file ?</a:t>
            </a:r>
            <a:endParaRPr/>
          </a:p>
        </p:txBody>
      </p:sp>
      <p:sp>
        <p:nvSpPr>
          <p:cNvPr id="168" name="Google Shape;168;p26"/>
          <p:cNvSpPr txBox="1"/>
          <p:nvPr>
            <p:ph idx="1" type="body"/>
          </p:nvPr>
        </p:nvSpPr>
        <p:spPr>
          <a:xfrm>
            <a:off x="727650" y="1385525"/>
            <a:ext cx="7688700" cy="3427800"/>
          </a:xfrm>
          <a:prstGeom prst="rect">
            <a:avLst/>
          </a:prstGeom>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b="1" lang="en-GB" sz="1100">
                <a:solidFill>
                  <a:srgbClr val="666666"/>
                </a:solidFill>
              </a:rPr>
              <a:t>Step 2: Add Content To Your Web Page</a:t>
            </a:r>
            <a:endParaRPr sz="1100">
              <a:solidFill>
                <a:srgbClr val="666666"/>
              </a:solidFill>
            </a:endParaRPr>
          </a:p>
          <a:p>
            <a:pPr indent="0" lvl="0" marL="0" rtl="0" algn="l">
              <a:lnSpc>
                <a:spcPct val="135714"/>
              </a:lnSpc>
              <a:spcBef>
                <a:spcPts val="0"/>
              </a:spcBef>
              <a:spcAft>
                <a:spcPts val="0"/>
              </a:spcAft>
              <a:buNone/>
            </a:pPr>
            <a:r>
              <a:rPr lang="en-GB" sz="1100">
                <a:solidFill>
                  <a:srgbClr val="666666"/>
                </a:solidFill>
              </a:rPr>
              <a:t>Great! With your folder structure, HTML, and CSS files all in the right place, we can add content to the web page.</a:t>
            </a:r>
            <a:endParaRPr sz="1100">
              <a:solidFill>
                <a:srgbClr val="666666"/>
              </a:solidFill>
            </a:endParaRPr>
          </a:p>
          <a:p>
            <a:pPr indent="0" lvl="0" marL="0" rtl="0" algn="l">
              <a:lnSpc>
                <a:spcPct val="135714"/>
              </a:lnSpc>
              <a:spcBef>
                <a:spcPts val="0"/>
              </a:spcBef>
              <a:spcAft>
                <a:spcPts val="0"/>
              </a:spcAft>
              <a:buNone/>
            </a:pPr>
            <a:r>
              <a:rPr lang="en-GB" sz="1100">
                <a:solidFill>
                  <a:srgbClr val="666666"/>
                </a:solidFill>
              </a:rPr>
              <a:t>First, open the index.html file in your preferred text editor. Next, add the required boilerplate HTML code:</a:t>
            </a:r>
            <a:endParaRPr sz="1100">
              <a:solidFill>
                <a:srgbClr val="666666"/>
              </a:solidFill>
            </a:endParaRPr>
          </a:p>
          <a:p>
            <a:pPr indent="0" lvl="0" marL="0" rtl="0" algn="l">
              <a:lnSpc>
                <a:spcPct val="135714"/>
              </a:lnSpc>
              <a:spcBef>
                <a:spcPts val="0"/>
              </a:spcBef>
              <a:spcAft>
                <a:spcPts val="0"/>
              </a:spcAft>
              <a:buNone/>
            </a:pPr>
            <a:r>
              <a:t/>
            </a:r>
            <a:endParaRPr sz="1100">
              <a:solidFill>
                <a:srgbClr val="666666"/>
              </a:solidFill>
            </a:endParaRPr>
          </a:p>
          <a:p>
            <a:pPr indent="0" lvl="0" marL="0" rtl="0" algn="l">
              <a:lnSpc>
                <a:spcPct val="135714"/>
              </a:lnSpc>
              <a:spcBef>
                <a:spcPts val="0"/>
              </a:spcBef>
              <a:spcAft>
                <a:spcPts val="0"/>
              </a:spcAft>
              <a:buNone/>
            </a:pPr>
            <a:r>
              <a:rPr lang="en-GB" sz="1000">
                <a:solidFill>
                  <a:srgbClr val="666666"/>
                </a:solidFill>
                <a:latin typeface="Courier New"/>
                <a:ea typeface="Courier New"/>
                <a:cs typeface="Courier New"/>
                <a:sym typeface="Courier New"/>
              </a:rPr>
              <a:t>&lt;!DOCTYPE html&gt;</a:t>
            </a:r>
            <a:endParaRPr sz="1000">
              <a:solidFill>
                <a:srgbClr val="666666"/>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GB" sz="1000">
                <a:solidFill>
                  <a:srgbClr val="666666"/>
                </a:solidFill>
                <a:latin typeface="Courier New"/>
                <a:ea typeface="Courier New"/>
                <a:cs typeface="Courier New"/>
                <a:sym typeface="Courier New"/>
              </a:rPr>
              <a:t>&lt;html&gt;</a:t>
            </a:r>
            <a:endParaRPr sz="1000">
              <a:solidFill>
                <a:srgbClr val="666666"/>
              </a:solidFill>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000">
              <a:solidFill>
                <a:srgbClr val="666666"/>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GB" sz="1000">
                <a:solidFill>
                  <a:srgbClr val="666666"/>
                </a:solidFill>
                <a:latin typeface="Courier New"/>
                <a:ea typeface="Courier New"/>
                <a:cs typeface="Courier New"/>
                <a:sym typeface="Courier New"/>
              </a:rPr>
              <a:t>    &lt;head&gt;</a:t>
            </a:r>
            <a:endParaRPr sz="1000">
              <a:solidFill>
                <a:srgbClr val="666666"/>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GB" sz="1000">
                <a:solidFill>
                  <a:srgbClr val="666666"/>
                </a:solidFill>
                <a:latin typeface="Courier New"/>
                <a:ea typeface="Courier New"/>
                <a:cs typeface="Courier New"/>
                <a:sym typeface="Courier New"/>
              </a:rPr>
              <a:t>        &lt;title&gt;&lt;/title&gt;</a:t>
            </a:r>
            <a:endParaRPr sz="1000">
              <a:solidFill>
                <a:srgbClr val="666666"/>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GB" sz="1000">
                <a:solidFill>
                  <a:srgbClr val="666666"/>
                </a:solidFill>
                <a:latin typeface="Courier New"/>
                <a:ea typeface="Courier New"/>
                <a:cs typeface="Courier New"/>
                <a:sym typeface="Courier New"/>
              </a:rPr>
              <a:t>    &lt;/head&gt;</a:t>
            </a:r>
            <a:endParaRPr sz="1000">
              <a:solidFill>
                <a:srgbClr val="666666"/>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GB" sz="1000">
                <a:solidFill>
                  <a:srgbClr val="666666"/>
                </a:solidFill>
                <a:latin typeface="Courier New"/>
                <a:ea typeface="Courier New"/>
                <a:cs typeface="Courier New"/>
                <a:sym typeface="Courier New"/>
              </a:rPr>
              <a:t>    &lt;body&gt;</a:t>
            </a:r>
            <a:endParaRPr sz="1000">
              <a:solidFill>
                <a:srgbClr val="666666"/>
              </a:solidFill>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000">
              <a:solidFill>
                <a:srgbClr val="666666"/>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GB" sz="1000">
                <a:solidFill>
                  <a:srgbClr val="666666"/>
                </a:solidFill>
                <a:latin typeface="Courier New"/>
                <a:ea typeface="Courier New"/>
                <a:cs typeface="Courier New"/>
                <a:sym typeface="Courier New"/>
              </a:rPr>
              <a:t>    &lt;/body&gt;</a:t>
            </a:r>
            <a:endParaRPr sz="1000">
              <a:solidFill>
                <a:srgbClr val="666666"/>
              </a:solidFill>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000">
              <a:solidFill>
                <a:srgbClr val="666666"/>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GB" sz="1000">
                <a:solidFill>
                  <a:srgbClr val="666666"/>
                </a:solidFill>
                <a:latin typeface="Courier New"/>
                <a:ea typeface="Courier New"/>
                <a:cs typeface="Courier New"/>
                <a:sym typeface="Courier New"/>
              </a:rPr>
              <a:t>&lt;/html&gt;</a:t>
            </a:r>
            <a:endParaRPr sz="1000">
              <a:solidFill>
                <a:srgbClr val="666666"/>
              </a:solidFill>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100">
              <a:solidFill>
                <a:srgbClr val="666666"/>
              </a:solidFill>
            </a:endParaRPr>
          </a:p>
          <a:p>
            <a:pPr indent="0" lvl="0" marL="0" rtl="0" algn="l">
              <a:lnSpc>
                <a:spcPct val="135714"/>
              </a:lnSpc>
              <a:spcBef>
                <a:spcPts val="0"/>
              </a:spcBef>
              <a:spcAft>
                <a:spcPts val="0"/>
              </a:spcAft>
              <a:buNone/>
            </a:pPr>
            <a:r>
              <a:t/>
            </a:r>
            <a:endParaRPr sz="1100">
              <a:solidFill>
                <a:srgbClr val="666666"/>
              </a:solidFill>
            </a:endParaRPr>
          </a:p>
          <a:p>
            <a:pPr indent="0" lvl="0" marL="0" rtl="0" algn="l">
              <a:spcBef>
                <a:spcPts val="0"/>
              </a:spcBef>
              <a:spcAft>
                <a:spcPts val="1600"/>
              </a:spcAft>
              <a:buNone/>
            </a:pPr>
            <a:r>
              <a:t/>
            </a:r>
            <a:endParaRPr sz="1100">
              <a:solidFill>
                <a:srgbClr val="666666"/>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27"/>
          <p:cNvSpPr txBox="1"/>
          <p:nvPr>
            <p:ph type="title"/>
          </p:nvPr>
        </p:nvSpPr>
        <p:spPr>
          <a:xfrm>
            <a:off x="729450" y="5778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How to create your first css file ?</a:t>
            </a:r>
            <a:endParaRPr/>
          </a:p>
        </p:txBody>
      </p:sp>
      <p:sp>
        <p:nvSpPr>
          <p:cNvPr id="174" name="Google Shape;174;p27"/>
          <p:cNvSpPr txBox="1"/>
          <p:nvPr>
            <p:ph idx="1" type="body"/>
          </p:nvPr>
        </p:nvSpPr>
        <p:spPr>
          <a:xfrm>
            <a:off x="727650" y="1385525"/>
            <a:ext cx="7688700" cy="3427800"/>
          </a:xfrm>
          <a:prstGeom prst="rect">
            <a:avLst/>
          </a:prstGeom>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lang="en-GB" sz="1100">
                <a:solidFill>
                  <a:srgbClr val="666666"/>
                </a:solidFill>
              </a:rPr>
              <a:t>After you add the boilerplate HTML code, feel free to also add the following items:</a:t>
            </a:r>
            <a:endParaRPr sz="1100">
              <a:solidFill>
                <a:srgbClr val="666666"/>
              </a:solidFill>
            </a:endParaRPr>
          </a:p>
          <a:p>
            <a:pPr indent="0" lvl="0" marL="0" rtl="0" algn="l">
              <a:lnSpc>
                <a:spcPct val="135714"/>
              </a:lnSpc>
              <a:spcBef>
                <a:spcPts val="0"/>
              </a:spcBef>
              <a:spcAft>
                <a:spcPts val="0"/>
              </a:spcAft>
              <a:buNone/>
            </a:pPr>
            <a:r>
              <a:rPr lang="en-GB" sz="1100">
                <a:solidFill>
                  <a:srgbClr val="666666"/>
                </a:solidFill>
              </a:rPr>
              <a:t>Your own title between the &lt;title&gt; tags</a:t>
            </a:r>
            <a:endParaRPr sz="1100">
              <a:solidFill>
                <a:srgbClr val="666666"/>
              </a:solidFill>
            </a:endParaRPr>
          </a:p>
          <a:p>
            <a:pPr indent="0" lvl="0" marL="0" rtl="0" algn="l">
              <a:lnSpc>
                <a:spcPct val="135714"/>
              </a:lnSpc>
              <a:spcBef>
                <a:spcPts val="0"/>
              </a:spcBef>
              <a:spcAft>
                <a:spcPts val="0"/>
              </a:spcAft>
              <a:buNone/>
            </a:pPr>
            <a:r>
              <a:rPr lang="en-GB" sz="1100">
                <a:solidFill>
                  <a:srgbClr val="666666"/>
                </a:solidFill>
              </a:rPr>
              <a:t>Your own content within the</a:t>
            </a:r>
            <a:endParaRPr sz="1100">
              <a:solidFill>
                <a:srgbClr val="666666"/>
              </a:solidFill>
            </a:endParaRPr>
          </a:p>
          <a:p>
            <a:pPr indent="0" lvl="0" marL="0" rtl="0" algn="l">
              <a:lnSpc>
                <a:spcPct val="135714"/>
              </a:lnSpc>
              <a:spcBef>
                <a:spcPts val="0"/>
              </a:spcBef>
              <a:spcAft>
                <a:spcPts val="0"/>
              </a:spcAft>
              <a:buNone/>
            </a:pPr>
            <a:r>
              <a:t/>
            </a:r>
            <a:endParaRPr sz="1100">
              <a:solidFill>
                <a:srgbClr val="666666"/>
              </a:solidFill>
            </a:endParaRPr>
          </a:p>
          <a:p>
            <a:pPr indent="0" lvl="0" marL="0" rtl="0" algn="l">
              <a:lnSpc>
                <a:spcPct val="135714"/>
              </a:lnSpc>
              <a:spcBef>
                <a:spcPts val="0"/>
              </a:spcBef>
              <a:spcAft>
                <a:spcPts val="0"/>
              </a:spcAft>
              <a:buNone/>
            </a:pPr>
            <a:r>
              <a:rPr lang="en-GB" sz="1000">
                <a:solidFill>
                  <a:srgbClr val="666666"/>
                </a:solidFill>
                <a:latin typeface="Courier New"/>
                <a:ea typeface="Courier New"/>
                <a:cs typeface="Courier New"/>
                <a:sym typeface="Courier New"/>
              </a:rPr>
              <a:t>&lt;body&gt; tags. If you need some quick, pre-written content, feel free to use the following and modify as you wish:</a:t>
            </a:r>
            <a:endParaRPr sz="1000">
              <a:solidFill>
                <a:srgbClr val="666666"/>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GB" sz="1000">
                <a:solidFill>
                  <a:srgbClr val="666666"/>
                </a:solidFill>
                <a:latin typeface="Courier New"/>
                <a:ea typeface="Courier New"/>
                <a:cs typeface="Courier New"/>
                <a:sym typeface="Courier New"/>
              </a:rPr>
              <a:t>&lt;h1&gt;FirstName LastName&lt;/h1&gt;</a:t>
            </a:r>
            <a:endParaRPr sz="1000">
              <a:solidFill>
                <a:srgbClr val="666666"/>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GB" sz="1000">
                <a:solidFill>
                  <a:srgbClr val="666666"/>
                </a:solidFill>
                <a:latin typeface="Courier New"/>
                <a:ea typeface="Courier New"/>
                <a:cs typeface="Courier New"/>
                <a:sym typeface="Courier New"/>
              </a:rPr>
              <a:t>&lt;p&gt;I'm learning to code on Codecademy! My goals include:&lt;/p&gt;</a:t>
            </a:r>
            <a:endParaRPr sz="1000">
              <a:solidFill>
                <a:srgbClr val="666666"/>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GB" sz="1000">
                <a:solidFill>
                  <a:srgbClr val="666666"/>
                </a:solidFill>
                <a:latin typeface="Courier New"/>
                <a:ea typeface="Courier New"/>
                <a:cs typeface="Courier New"/>
                <a:sym typeface="Courier New"/>
              </a:rPr>
              <a:t>&lt;ul&gt;</a:t>
            </a:r>
            <a:endParaRPr sz="1000">
              <a:solidFill>
                <a:srgbClr val="666666"/>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GB" sz="1000">
                <a:solidFill>
                  <a:srgbClr val="666666"/>
                </a:solidFill>
                <a:latin typeface="Courier New"/>
                <a:ea typeface="Courier New"/>
                <a:cs typeface="Courier New"/>
                <a:sym typeface="Courier New"/>
              </a:rPr>
              <a:t>&lt;li&gt;Learn to code&lt;/li&gt;</a:t>
            </a:r>
            <a:endParaRPr sz="1000">
              <a:solidFill>
                <a:srgbClr val="666666"/>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GB" sz="1000">
                <a:solidFill>
                  <a:srgbClr val="666666"/>
                </a:solidFill>
                <a:latin typeface="Courier New"/>
                <a:ea typeface="Courier New"/>
                <a:cs typeface="Courier New"/>
                <a:sym typeface="Courier New"/>
              </a:rPr>
              <a:t>&lt;li&gt;Start a company&lt;/li&gt;</a:t>
            </a:r>
            <a:endParaRPr sz="1000">
              <a:solidFill>
                <a:srgbClr val="666666"/>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GB" sz="1000">
                <a:solidFill>
                  <a:srgbClr val="666666"/>
                </a:solidFill>
                <a:latin typeface="Courier New"/>
                <a:ea typeface="Courier New"/>
                <a:cs typeface="Courier New"/>
                <a:sym typeface="Courier New"/>
              </a:rPr>
              <a:t>&lt;li&gt;Help the world&lt;/li&gt;</a:t>
            </a:r>
            <a:endParaRPr sz="1000">
              <a:solidFill>
                <a:srgbClr val="666666"/>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GB" sz="1000">
                <a:solidFill>
                  <a:srgbClr val="666666"/>
                </a:solidFill>
                <a:latin typeface="Courier New"/>
                <a:ea typeface="Courier New"/>
                <a:cs typeface="Courier New"/>
                <a:sym typeface="Courier New"/>
              </a:rPr>
              <a:t>&lt;/ul&gt;</a:t>
            </a:r>
            <a:endParaRPr sz="1000">
              <a:solidFill>
                <a:srgbClr val="666666"/>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GB" sz="1000">
                <a:solidFill>
                  <a:srgbClr val="666666"/>
                </a:solidFill>
                <a:latin typeface="Courier New"/>
                <a:ea typeface="Courier New"/>
                <a:cs typeface="Courier New"/>
                <a:sym typeface="Courier New"/>
              </a:rPr>
              <a:t>&lt;p&gt;This is one of my favorite websites: &lt;a href="https://www.google.com/" target="_blank"&gt;Google&lt;/a&gt;&lt;/p&gt;</a:t>
            </a:r>
            <a:endParaRPr sz="1000">
              <a:solidFill>
                <a:srgbClr val="666666"/>
              </a:solidFill>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100">
              <a:solidFill>
                <a:srgbClr val="666666"/>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28"/>
          <p:cNvSpPr txBox="1"/>
          <p:nvPr>
            <p:ph type="title"/>
          </p:nvPr>
        </p:nvSpPr>
        <p:spPr>
          <a:xfrm>
            <a:off x="729450" y="5778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How to create your first css file ?</a:t>
            </a:r>
            <a:endParaRPr/>
          </a:p>
        </p:txBody>
      </p:sp>
      <p:sp>
        <p:nvSpPr>
          <p:cNvPr id="180" name="Google Shape;180;p28"/>
          <p:cNvSpPr txBox="1"/>
          <p:nvPr>
            <p:ph idx="1" type="body"/>
          </p:nvPr>
        </p:nvSpPr>
        <p:spPr>
          <a:xfrm>
            <a:off x="727650" y="1385525"/>
            <a:ext cx="7688700" cy="3680100"/>
          </a:xfrm>
          <a:prstGeom prst="rect">
            <a:avLst/>
          </a:prstGeom>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lang="en-GB" sz="1000">
                <a:solidFill>
                  <a:srgbClr val="666666"/>
                </a:solidFill>
              </a:rPr>
              <a:t>Finally, open the index.css file in your preferred text editor. Add the following pre-written CSS rules to the</a:t>
            </a:r>
            <a:endParaRPr sz="1000">
              <a:solidFill>
                <a:srgbClr val="666666"/>
              </a:solidFill>
            </a:endParaRPr>
          </a:p>
          <a:p>
            <a:pPr indent="0" lvl="0" marL="0" rtl="0" algn="l">
              <a:lnSpc>
                <a:spcPct val="135714"/>
              </a:lnSpc>
              <a:spcBef>
                <a:spcPts val="0"/>
              </a:spcBef>
              <a:spcAft>
                <a:spcPts val="0"/>
              </a:spcAft>
              <a:buNone/>
            </a:pPr>
            <a:r>
              <a:rPr lang="en-GB" sz="1000">
                <a:solidFill>
                  <a:srgbClr val="666666"/>
                </a:solidFill>
              </a:rPr>
              <a:t>file (feel free to modify as you wish):</a:t>
            </a:r>
            <a:endParaRPr sz="1000">
              <a:solidFill>
                <a:srgbClr val="666666"/>
              </a:solidFill>
            </a:endParaRPr>
          </a:p>
          <a:p>
            <a:pPr indent="0" lvl="0" marL="0" rtl="0" algn="l">
              <a:lnSpc>
                <a:spcPct val="135714"/>
              </a:lnSpc>
              <a:spcBef>
                <a:spcPts val="0"/>
              </a:spcBef>
              <a:spcAft>
                <a:spcPts val="0"/>
              </a:spcAft>
              <a:buNone/>
            </a:pPr>
            <a:r>
              <a:t/>
            </a:r>
            <a:endParaRPr sz="1000">
              <a:solidFill>
                <a:srgbClr val="666666"/>
              </a:solidFill>
            </a:endParaRPr>
          </a:p>
          <a:p>
            <a:pPr indent="0" lvl="0" marL="0" rtl="0" algn="l">
              <a:lnSpc>
                <a:spcPct val="135714"/>
              </a:lnSpc>
              <a:spcBef>
                <a:spcPts val="0"/>
              </a:spcBef>
              <a:spcAft>
                <a:spcPts val="0"/>
              </a:spcAft>
              <a:buNone/>
            </a:pPr>
            <a:r>
              <a:t/>
            </a:r>
            <a:endParaRPr sz="1000">
              <a:solidFill>
                <a:srgbClr val="666666"/>
              </a:solidFill>
            </a:endParaRPr>
          </a:p>
          <a:p>
            <a:pPr indent="0" lvl="0" marL="0" rtl="0" algn="l">
              <a:lnSpc>
                <a:spcPct val="135714"/>
              </a:lnSpc>
              <a:spcBef>
                <a:spcPts val="0"/>
              </a:spcBef>
              <a:spcAft>
                <a:spcPts val="0"/>
              </a:spcAft>
              <a:buNone/>
            </a:pPr>
            <a:r>
              <a:t/>
            </a:r>
            <a:endParaRPr sz="1000">
              <a:solidFill>
                <a:srgbClr val="666666"/>
              </a:solidFill>
            </a:endParaRPr>
          </a:p>
          <a:p>
            <a:pPr indent="0" lvl="0" marL="0" rtl="0" algn="l">
              <a:lnSpc>
                <a:spcPct val="135714"/>
              </a:lnSpc>
              <a:spcBef>
                <a:spcPts val="0"/>
              </a:spcBef>
              <a:spcAft>
                <a:spcPts val="0"/>
              </a:spcAft>
              <a:buNone/>
            </a:pPr>
            <a:r>
              <a:t/>
            </a:r>
            <a:endParaRPr sz="1000">
              <a:solidFill>
                <a:srgbClr val="666666"/>
              </a:solidFill>
            </a:endParaRPr>
          </a:p>
          <a:p>
            <a:pPr indent="0" lvl="0" marL="0" rtl="0" algn="l">
              <a:lnSpc>
                <a:spcPct val="135714"/>
              </a:lnSpc>
              <a:spcBef>
                <a:spcPts val="0"/>
              </a:spcBef>
              <a:spcAft>
                <a:spcPts val="0"/>
              </a:spcAft>
              <a:buNone/>
            </a:pPr>
            <a:r>
              <a:t/>
            </a:r>
            <a:endParaRPr sz="1000">
              <a:solidFill>
                <a:srgbClr val="666666"/>
              </a:solidFill>
            </a:endParaRPr>
          </a:p>
          <a:p>
            <a:pPr indent="0" lvl="0" marL="0" rtl="0" algn="l">
              <a:lnSpc>
                <a:spcPct val="135714"/>
              </a:lnSpc>
              <a:spcBef>
                <a:spcPts val="0"/>
              </a:spcBef>
              <a:spcAft>
                <a:spcPts val="0"/>
              </a:spcAft>
              <a:buNone/>
            </a:pPr>
            <a:r>
              <a:t/>
            </a:r>
            <a:endParaRPr sz="1000">
              <a:solidFill>
                <a:srgbClr val="666666"/>
              </a:solidFill>
            </a:endParaRPr>
          </a:p>
          <a:p>
            <a:pPr indent="0" lvl="0" marL="0" rtl="0" algn="l">
              <a:lnSpc>
                <a:spcPct val="135714"/>
              </a:lnSpc>
              <a:spcBef>
                <a:spcPts val="0"/>
              </a:spcBef>
              <a:spcAft>
                <a:spcPts val="0"/>
              </a:spcAft>
              <a:buNone/>
            </a:pPr>
            <a:r>
              <a:t/>
            </a:r>
            <a:endParaRPr sz="1000">
              <a:solidFill>
                <a:srgbClr val="666666"/>
              </a:solidFill>
            </a:endParaRPr>
          </a:p>
          <a:p>
            <a:pPr indent="0" lvl="0" marL="0" rtl="0" algn="l">
              <a:lnSpc>
                <a:spcPct val="135714"/>
              </a:lnSpc>
              <a:spcBef>
                <a:spcPts val="0"/>
              </a:spcBef>
              <a:spcAft>
                <a:spcPts val="0"/>
              </a:spcAft>
              <a:buNone/>
            </a:pPr>
            <a:r>
              <a:t/>
            </a:r>
            <a:endParaRPr sz="1000">
              <a:solidFill>
                <a:srgbClr val="666666"/>
              </a:solidFill>
            </a:endParaRPr>
          </a:p>
          <a:p>
            <a:pPr indent="0" lvl="0" marL="0" rtl="0" algn="l">
              <a:lnSpc>
                <a:spcPct val="135714"/>
              </a:lnSpc>
              <a:spcBef>
                <a:spcPts val="0"/>
              </a:spcBef>
              <a:spcAft>
                <a:spcPts val="0"/>
              </a:spcAft>
              <a:buNone/>
            </a:pPr>
            <a:r>
              <a:t/>
            </a:r>
            <a:endParaRPr sz="1000">
              <a:solidFill>
                <a:srgbClr val="666666"/>
              </a:solidFill>
            </a:endParaRPr>
          </a:p>
          <a:p>
            <a:pPr indent="0" lvl="0" marL="0" rtl="0" algn="l">
              <a:lnSpc>
                <a:spcPct val="135714"/>
              </a:lnSpc>
              <a:spcBef>
                <a:spcPts val="0"/>
              </a:spcBef>
              <a:spcAft>
                <a:spcPts val="0"/>
              </a:spcAft>
              <a:buNone/>
            </a:pPr>
            <a:r>
              <a:t/>
            </a:r>
            <a:endParaRPr sz="1000">
              <a:solidFill>
                <a:srgbClr val="666666"/>
              </a:solidFill>
            </a:endParaRPr>
          </a:p>
          <a:p>
            <a:pPr indent="0" lvl="0" marL="0" rtl="0" algn="l">
              <a:lnSpc>
                <a:spcPct val="135714"/>
              </a:lnSpc>
              <a:spcBef>
                <a:spcPts val="0"/>
              </a:spcBef>
              <a:spcAft>
                <a:spcPts val="0"/>
              </a:spcAft>
              <a:buNone/>
            </a:pPr>
            <a:r>
              <a:t/>
            </a:r>
            <a:endParaRPr sz="1000">
              <a:solidFill>
                <a:srgbClr val="666666"/>
              </a:solidFill>
            </a:endParaRPr>
          </a:p>
          <a:p>
            <a:pPr indent="0" lvl="0" marL="0" rtl="0" algn="l">
              <a:lnSpc>
                <a:spcPct val="135714"/>
              </a:lnSpc>
              <a:spcBef>
                <a:spcPts val="0"/>
              </a:spcBef>
              <a:spcAft>
                <a:spcPts val="0"/>
              </a:spcAft>
              <a:buNone/>
            </a:pPr>
            <a:r>
              <a:t/>
            </a:r>
            <a:endParaRPr sz="1000">
              <a:solidFill>
                <a:srgbClr val="666666"/>
              </a:solidFill>
            </a:endParaRPr>
          </a:p>
          <a:p>
            <a:pPr indent="0" lvl="0" marL="0" rtl="0" algn="l">
              <a:lnSpc>
                <a:spcPct val="135714"/>
              </a:lnSpc>
              <a:spcBef>
                <a:spcPts val="0"/>
              </a:spcBef>
              <a:spcAft>
                <a:spcPts val="0"/>
              </a:spcAft>
              <a:buNone/>
            </a:pPr>
            <a:r>
              <a:t/>
            </a:r>
            <a:endParaRPr sz="1000">
              <a:solidFill>
                <a:srgbClr val="666666"/>
              </a:solidFill>
            </a:endParaRPr>
          </a:p>
          <a:p>
            <a:pPr indent="0" lvl="0" marL="0" rtl="0" algn="l">
              <a:lnSpc>
                <a:spcPct val="135714"/>
              </a:lnSpc>
              <a:spcBef>
                <a:spcPts val="0"/>
              </a:spcBef>
              <a:spcAft>
                <a:spcPts val="0"/>
              </a:spcAft>
              <a:buNone/>
            </a:pPr>
            <a:r>
              <a:t/>
            </a:r>
            <a:endParaRPr sz="1100">
              <a:solidFill>
                <a:srgbClr val="666666"/>
              </a:solidFill>
            </a:endParaRPr>
          </a:p>
          <a:p>
            <a:pPr indent="0" lvl="0" marL="0" rtl="0" algn="l">
              <a:lnSpc>
                <a:spcPct val="135714"/>
              </a:lnSpc>
              <a:spcBef>
                <a:spcPts val="0"/>
              </a:spcBef>
              <a:spcAft>
                <a:spcPts val="0"/>
              </a:spcAft>
              <a:buNone/>
            </a:pPr>
            <a:r>
              <a:rPr lang="en-GB" sz="1100">
                <a:solidFill>
                  <a:srgbClr val="666666"/>
                </a:solidFill>
              </a:rPr>
              <a:t>Be sure to save your changes for both files!</a:t>
            </a:r>
            <a:endParaRPr sz="1100">
              <a:solidFill>
                <a:srgbClr val="666666"/>
              </a:solidFill>
            </a:endParaRPr>
          </a:p>
          <a:p>
            <a:pPr indent="0" lvl="0" marL="0" rtl="0" algn="l">
              <a:lnSpc>
                <a:spcPct val="135714"/>
              </a:lnSpc>
              <a:spcBef>
                <a:spcPts val="0"/>
              </a:spcBef>
              <a:spcAft>
                <a:spcPts val="0"/>
              </a:spcAft>
              <a:buNone/>
            </a:pPr>
            <a:r>
              <a:t/>
            </a:r>
            <a:endParaRPr sz="1000">
              <a:solidFill>
                <a:srgbClr val="666666"/>
              </a:solidFill>
            </a:endParaRPr>
          </a:p>
          <a:p>
            <a:pPr indent="0" lvl="0" marL="0" rtl="0" algn="l">
              <a:lnSpc>
                <a:spcPct val="135714"/>
              </a:lnSpc>
              <a:spcBef>
                <a:spcPts val="0"/>
              </a:spcBef>
              <a:spcAft>
                <a:spcPts val="0"/>
              </a:spcAft>
              <a:buNone/>
            </a:pPr>
            <a:r>
              <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000">
              <a:solidFill>
                <a:srgbClr val="666666"/>
              </a:solidFill>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100">
              <a:solidFill>
                <a:srgbClr val="666666"/>
              </a:solidFill>
            </a:endParaRPr>
          </a:p>
        </p:txBody>
      </p:sp>
      <p:pic>
        <p:nvPicPr>
          <p:cNvPr id="181" name="Google Shape;181;p28"/>
          <p:cNvPicPr preferRelativeResize="0"/>
          <p:nvPr/>
        </p:nvPicPr>
        <p:blipFill>
          <a:blip r:embed="rId3">
            <a:alphaModFix/>
          </a:blip>
          <a:stretch>
            <a:fillRect/>
          </a:stretch>
        </p:blipFill>
        <p:spPr>
          <a:xfrm>
            <a:off x="817425" y="2132975"/>
            <a:ext cx="5026500" cy="25385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29"/>
          <p:cNvSpPr txBox="1"/>
          <p:nvPr>
            <p:ph type="title"/>
          </p:nvPr>
        </p:nvSpPr>
        <p:spPr>
          <a:xfrm>
            <a:off x="729450" y="5778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How to create your first css file ?</a:t>
            </a:r>
            <a:endParaRPr/>
          </a:p>
        </p:txBody>
      </p:sp>
      <p:sp>
        <p:nvSpPr>
          <p:cNvPr id="187" name="Google Shape;187;p29"/>
          <p:cNvSpPr txBox="1"/>
          <p:nvPr>
            <p:ph idx="1" type="body"/>
          </p:nvPr>
        </p:nvSpPr>
        <p:spPr>
          <a:xfrm>
            <a:off x="727650" y="1385525"/>
            <a:ext cx="7688700" cy="3468000"/>
          </a:xfrm>
          <a:prstGeom prst="rect">
            <a:avLst/>
          </a:prstGeom>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b="1" lang="en-GB" sz="1100">
                <a:solidFill>
                  <a:srgbClr val="666666"/>
                </a:solidFill>
              </a:rPr>
              <a:t>Step 3: Link Your HTML File and CSS File</a:t>
            </a:r>
            <a:endParaRPr b="1" sz="1100">
              <a:solidFill>
                <a:srgbClr val="666666"/>
              </a:solidFill>
            </a:endParaRPr>
          </a:p>
          <a:p>
            <a:pPr indent="0" lvl="0" marL="0" rtl="0" algn="l">
              <a:lnSpc>
                <a:spcPct val="135714"/>
              </a:lnSpc>
              <a:spcBef>
                <a:spcPts val="0"/>
              </a:spcBef>
              <a:spcAft>
                <a:spcPts val="0"/>
              </a:spcAft>
              <a:buNone/>
            </a:pPr>
            <a:r>
              <a:t/>
            </a:r>
            <a:endParaRPr sz="1100">
              <a:solidFill>
                <a:srgbClr val="666666"/>
              </a:solidFill>
            </a:endParaRPr>
          </a:p>
          <a:p>
            <a:pPr indent="0" lvl="0" marL="0" rtl="0" algn="l">
              <a:lnSpc>
                <a:spcPct val="135714"/>
              </a:lnSpc>
              <a:spcBef>
                <a:spcPts val="0"/>
              </a:spcBef>
              <a:spcAft>
                <a:spcPts val="0"/>
              </a:spcAft>
              <a:buNone/>
            </a:pPr>
            <a:r>
              <a:rPr lang="en-GB" sz="1100">
                <a:solidFill>
                  <a:srgbClr val="666666"/>
                </a:solidFill>
              </a:rPr>
              <a:t>As it turns out, the HTML content you added will not be styled by the CSS rules unless index.html and index.css</a:t>
            </a:r>
            <a:endParaRPr sz="1100">
              <a:solidFill>
                <a:srgbClr val="666666"/>
              </a:solidFill>
            </a:endParaRPr>
          </a:p>
          <a:p>
            <a:pPr indent="0" lvl="0" marL="0" rtl="0" algn="l">
              <a:lnSpc>
                <a:spcPct val="135714"/>
              </a:lnSpc>
              <a:spcBef>
                <a:spcPts val="0"/>
              </a:spcBef>
              <a:spcAft>
                <a:spcPts val="0"/>
              </a:spcAft>
              <a:buNone/>
            </a:pPr>
            <a:r>
              <a:rPr lang="en-GB" sz="1100">
                <a:solidFill>
                  <a:srgbClr val="666666"/>
                </a:solidFill>
              </a:rPr>
              <a:t>are linked together. In the </a:t>
            </a:r>
            <a:r>
              <a:rPr lang="en-GB" sz="1000">
                <a:solidFill>
                  <a:srgbClr val="666666"/>
                </a:solidFill>
                <a:latin typeface="Courier New"/>
                <a:ea typeface="Courier New"/>
                <a:cs typeface="Courier New"/>
                <a:sym typeface="Courier New"/>
              </a:rPr>
              <a:t>&lt;head&gt;</a:t>
            </a:r>
            <a:r>
              <a:rPr lang="en-GB" sz="1100">
                <a:solidFill>
                  <a:srgbClr val="666666"/>
                </a:solidFill>
              </a:rPr>
              <a:t>  section, link the stylesheet to the HTML file.</a:t>
            </a:r>
            <a:endParaRPr sz="1100">
              <a:solidFill>
                <a:srgbClr val="666666"/>
              </a:solidFill>
            </a:endParaRPr>
          </a:p>
          <a:p>
            <a:pPr indent="0" lvl="0" marL="0" rtl="0" algn="l">
              <a:lnSpc>
                <a:spcPct val="135714"/>
              </a:lnSpc>
              <a:spcBef>
                <a:spcPts val="0"/>
              </a:spcBef>
              <a:spcAft>
                <a:spcPts val="0"/>
              </a:spcAft>
              <a:buNone/>
            </a:pPr>
            <a:r>
              <a:t/>
            </a:r>
            <a:endParaRPr sz="1100">
              <a:solidFill>
                <a:srgbClr val="666666"/>
              </a:solidFill>
            </a:endParaRPr>
          </a:p>
          <a:p>
            <a:pPr indent="0" lvl="0" marL="0" rtl="0" algn="l">
              <a:lnSpc>
                <a:spcPct val="135714"/>
              </a:lnSpc>
              <a:spcBef>
                <a:spcPts val="0"/>
              </a:spcBef>
              <a:spcAft>
                <a:spcPts val="0"/>
              </a:spcAft>
              <a:buNone/>
            </a:pPr>
            <a:r>
              <a:rPr lang="en-GB" sz="1000">
                <a:solidFill>
                  <a:srgbClr val="666666"/>
                </a:solidFill>
                <a:latin typeface="Courier New"/>
                <a:ea typeface="Courier New"/>
                <a:cs typeface="Courier New"/>
                <a:sym typeface="Courier New"/>
              </a:rPr>
              <a:t>&lt;link href="./resources/css/index.css" type="text/css" rel="stylesheet"&gt;</a:t>
            </a:r>
            <a:endParaRPr sz="1000">
              <a:solidFill>
                <a:srgbClr val="666666"/>
              </a:solidFill>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000">
              <a:solidFill>
                <a:srgbClr val="666666"/>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GB" sz="1100">
                <a:solidFill>
                  <a:srgbClr val="666666"/>
                </a:solidFill>
              </a:rPr>
              <a:t>You might be wondering why the href attribute is set to </a:t>
            </a:r>
            <a:r>
              <a:rPr lang="en-GB" sz="1000">
                <a:solidFill>
                  <a:srgbClr val="666666"/>
                </a:solidFill>
                <a:latin typeface="Courier New"/>
                <a:ea typeface="Courier New"/>
                <a:cs typeface="Courier New"/>
                <a:sym typeface="Courier New"/>
              </a:rPr>
              <a:t>./resources/css/index.css</a:t>
            </a:r>
            <a:r>
              <a:rPr lang="en-GB" sz="1100">
                <a:solidFill>
                  <a:srgbClr val="666666"/>
                </a:solidFill>
              </a:rPr>
              <a:t>. This is because you must</a:t>
            </a:r>
            <a:endParaRPr sz="1100">
              <a:solidFill>
                <a:srgbClr val="666666"/>
              </a:solidFill>
            </a:endParaRPr>
          </a:p>
          <a:p>
            <a:pPr indent="0" lvl="0" marL="0" rtl="0" algn="l">
              <a:lnSpc>
                <a:spcPct val="135714"/>
              </a:lnSpc>
              <a:spcBef>
                <a:spcPts val="0"/>
              </a:spcBef>
              <a:spcAft>
                <a:spcPts val="0"/>
              </a:spcAft>
              <a:buNone/>
            </a:pPr>
            <a:r>
              <a:rPr lang="en-GB" sz="1100">
                <a:solidFill>
                  <a:srgbClr val="666666"/>
                </a:solidFill>
              </a:rPr>
              <a:t>specify exactly where the index.css file lives within your folder(s) relative to where index.html lives</a:t>
            </a:r>
            <a:endParaRPr sz="1100">
              <a:solidFill>
                <a:srgbClr val="666666"/>
              </a:solidFill>
            </a:endParaRPr>
          </a:p>
          <a:p>
            <a:pPr indent="0" lvl="0" marL="0" rtl="0" algn="l">
              <a:lnSpc>
                <a:spcPct val="135714"/>
              </a:lnSpc>
              <a:spcBef>
                <a:spcPts val="0"/>
              </a:spcBef>
              <a:spcAft>
                <a:spcPts val="0"/>
              </a:spcAft>
              <a:buNone/>
            </a:pPr>
            <a:r>
              <a:rPr lang="en-GB" sz="1100">
                <a:solidFill>
                  <a:srgbClr val="666666"/>
                </a:solidFill>
              </a:rPr>
              <a:t>(otherwise, the two files won’t link).</a:t>
            </a:r>
            <a:endParaRPr sz="1100">
              <a:solidFill>
                <a:srgbClr val="666666"/>
              </a:solidFill>
            </a:endParaRPr>
          </a:p>
          <a:p>
            <a:pPr indent="0" lvl="0" marL="0" rtl="0" algn="l">
              <a:lnSpc>
                <a:spcPct val="135714"/>
              </a:lnSpc>
              <a:spcBef>
                <a:spcPts val="0"/>
              </a:spcBef>
              <a:spcAft>
                <a:spcPts val="0"/>
              </a:spcAft>
              <a:buNone/>
            </a:pPr>
            <a:r>
              <a:t/>
            </a:r>
            <a:endParaRPr sz="1100">
              <a:solidFill>
                <a:srgbClr val="666666"/>
              </a:solidFill>
            </a:endParaRPr>
          </a:p>
          <a:p>
            <a:pPr indent="0" lvl="0" marL="0" rtl="0" algn="l">
              <a:lnSpc>
                <a:spcPct val="135714"/>
              </a:lnSpc>
              <a:spcBef>
                <a:spcPts val="0"/>
              </a:spcBef>
              <a:spcAft>
                <a:spcPts val="0"/>
              </a:spcAft>
              <a:buNone/>
            </a:pPr>
            <a:r>
              <a:rPr lang="en-GB" sz="1100">
                <a:solidFill>
                  <a:srgbClr val="666666"/>
                </a:solidFill>
              </a:rPr>
              <a:t>If you have trouble linking your HTML and CSS, head to the Codecademy community forums for help.</a:t>
            </a:r>
            <a:endParaRPr sz="1100">
              <a:solidFill>
                <a:srgbClr val="666666"/>
              </a:solidFill>
            </a:endParaRPr>
          </a:p>
          <a:p>
            <a:pPr indent="0" lvl="0" marL="0" rtl="0" algn="l">
              <a:lnSpc>
                <a:spcPct val="135714"/>
              </a:lnSpc>
              <a:spcBef>
                <a:spcPts val="0"/>
              </a:spcBef>
              <a:spcAft>
                <a:spcPts val="0"/>
              </a:spcAft>
              <a:buNone/>
            </a:pPr>
            <a:r>
              <a:t/>
            </a:r>
            <a:endParaRPr sz="1100">
              <a:solidFill>
                <a:srgbClr val="666666"/>
              </a:solidFill>
            </a:endParaRPr>
          </a:p>
          <a:p>
            <a:pPr indent="0" lvl="0" marL="0" rtl="0" algn="l">
              <a:lnSpc>
                <a:spcPct val="135714"/>
              </a:lnSpc>
              <a:spcBef>
                <a:spcPts val="0"/>
              </a:spcBef>
              <a:spcAft>
                <a:spcPts val="0"/>
              </a:spcAft>
              <a:buNone/>
            </a:pPr>
            <a:r>
              <a:rPr lang="en-GB" sz="1100">
                <a:solidFill>
                  <a:srgbClr val="666666"/>
                </a:solidFill>
              </a:rPr>
              <a:t>Again, make sure to save your changes!</a:t>
            </a:r>
            <a:endParaRPr sz="1100">
              <a:solidFill>
                <a:srgbClr val="666666"/>
              </a:solidFill>
            </a:endParaRPr>
          </a:p>
          <a:p>
            <a:pPr indent="0" lvl="0" marL="0" rtl="0" algn="l">
              <a:lnSpc>
                <a:spcPct val="135714"/>
              </a:lnSpc>
              <a:spcBef>
                <a:spcPts val="0"/>
              </a:spcBef>
              <a:spcAft>
                <a:spcPts val="0"/>
              </a:spcAft>
              <a:buNone/>
            </a:pPr>
            <a:r>
              <a:t/>
            </a:r>
            <a:endParaRPr sz="1100">
              <a:solidFill>
                <a:srgbClr val="666666"/>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30"/>
          <p:cNvSpPr txBox="1"/>
          <p:nvPr>
            <p:ph type="title"/>
          </p:nvPr>
        </p:nvSpPr>
        <p:spPr>
          <a:xfrm>
            <a:off x="729450" y="5778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How to create your first css file ?</a:t>
            </a:r>
            <a:endParaRPr/>
          </a:p>
        </p:txBody>
      </p:sp>
      <p:sp>
        <p:nvSpPr>
          <p:cNvPr id="193" name="Google Shape;193;p30"/>
          <p:cNvSpPr txBox="1"/>
          <p:nvPr>
            <p:ph idx="1" type="body"/>
          </p:nvPr>
        </p:nvSpPr>
        <p:spPr>
          <a:xfrm>
            <a:off x="727650" y="1385525"/>
            <a:ext cx="7688700" cy="3468000"/>
          </a:xfrm>
          <a:prstGeom prst="rect">
            <a:avLst/>
          </a:prstGeom>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b="1" lang="en-GB" sz="1100">
                <a:solidFill>
                  <a:srgbClr val="666666"/>
                </a:solidFill>
              </a:rPr>
              <a:t>Step 4: View Your Project</a:t>
            </a:r>
            <a:endParaRPr b="1" sz="1100">
              <a:solidFill>
                <a:srgbClr val="666666"/>
              </a:solidFill>
            </a:endParaRPr>
          </a:p>
          <a:p>
            <a:pPr indent="0" lvl="0" marL="0" rtl="0" algn="l">
              <a:lnSpc>
                <a:spcPct val="135714"/>
              </a:lnSpc>
              <a:spcBef>
                <a:spcPts val="0"/>
              </a:spcBef>
              <a:spcAft>
                <a:spcPts val="0"/>
              </a:spcAft>
              <a:buNone/>
            </a:pPr>
            <a:r>
              <a:t/>
            </a:r>
            <a:endParaRPr sz="1100">
              <a:solidFill>
                <a:srgbClr val="666666"/>
              </a:solidFill>
            </a:endParaRPr>
          </a:p>
          <a:p>
            <a:pPr indent="0" lvl="0" marL="0" rtl="0" algn="l">
              <a:lnSpc>
                <a:spcPct val="135714"/>
              </a:lnSpc>
              <a:spcBef>
                <a:spcPts val="0"/>
              </a:spcBef>
              <a:spcAft>
                <a:spcPts val="0"/>
              </a:spcAft>
              <a:buNone/>
            </a:pPr>
            <a:r>
              <a:rPr lang="en-GB" sz="1100">
                <a:solidFill>
                  <a:srgbClr val="666666"/>
                </a:solidFill>
              </a:rPr>
              <a:t>Great work - let’s take a look at your web page in the browser.</a:t>
            </a:r>
            <a:endParaRPr sz="1100">
              <a:solidFill>
                <a:srgbClr val="666666"/>
              </a:solidFill>
            </a:endParaRPr>
          </a:p>
          <a:p>
            <a:pPr indent="0" lvl="0" marL="0" rtl="0" algn="l">
              <a:lnSpc>
                <a:spcPct val="135714"/>
              </a:lnSpc>
              <a:spcBef>
                <a:spcPts val="0"/>
              </a:spcBef>
              <a:spcAft>
                <a:spcPts val="0"/>
              </a:spcAft>
              <a:buNone/>
            </a:pPr>
            <a:r>
              <a:t/>
            </a:r>
            <a:endParaRPr sz="1100">
              <a:solidFill>
                <a:srgbClr val="666666"/>
              </a:solidFill>
            </a:endParaRPr>
          </a:p>
          <a:p>
            <a:pPr indent="0" lvl="0" marL="0" rtl="0" algn="l">
              <a:lnSpc>
                <a:spcPct val="135714"/>
              </a:lnSpc>
              <a:spcBef>
                <a:spcPts val="0"/>
              </a:spcBef>
              <a:spcAft>
                <a:spcPts val="0"/>
              </a:spcAft>
              <a:buNone/>
            </a:pPr>
            <a:r>
              <a:rPr lang="en-GB" sz="1100">
                <a:solidFill>
                  <a:srgbClr val="666666"/>
                </a:solidFill>
              </a:rPr>
              <a:t>Open your preferred web browser. In the menu bar, click on “File” and then click on “Open File…” (or</a:t>
            </a:r>
            <a:endParaRPr sz="1100">
              <a:solidFill>
                <a:srgbClr val="666666"/>
              </a:solidFill>
            </a:endParaRPr>
          </a:p>
          <a:p>
            <a:pPr indent="0" lvl="0" marL="0" rtl="0" algn="l">
              <a:lnSpc>
                <a:spcPct val="135714"/>
              </a:lnSpc>
              <a:spcBef>
                <a:spcPts val="0"/>
              </a:spcBef>
              <a:spcAft>
                <a:spcPts val="0"/>
              </a:spcAft>
              <a:buNone/>
            </a:pPr>
            <a:r>
              <a:rPr lang="en-GB" sz="1100">
                <a:solidFill>
                  <a:srgbClr val="666666"/>
                </a:solidFill>
              </a:rPr>
              <a:t>equivalent). Navigate to your index.html file and then click “Open” (or equivalent). The browser should load</a:t>
            </a:r>
            <a:endParaRPr sz="1100">
              <a:solidFill>
                <a:srgbClr val="666666"/>
              </a:solidFill>
            </a:endParaRPr>
          </a:p>
          <a:p>
            <a:pPr indent="0" lvl="0" marL="0" rtl="0" algn="l">
              <a:lnSpc>
                <a:spcPct val="135714"/>
              </a:lnSpc>
              <a:spcBef>
                <a:spcPts val="0"/>
              </a:spcBef>
              <a:spcAft>
                <a:spcPts val="0"/>
              </a:spcAft>
              <a:buNone/>
            </a:pPr>
            <a:r>
              <a:rPr lang="en-GB" sz="1100">
                <a:solidFill>
                  <a:srgbClr val="666666"/>
                </a:solidFill>
              </a:rPr>
              <a:t>your web page. What do you see?</a:t>
            </a:r>
            <a:endParaRPr sz="1100">
              <a:solidFill>
                <a:srgbClr val="666666"/>
              </a:solidFill>
            </a:endParaRPr>
          </a:p>
          <a:p>
            <a:pPr indent="0" lvl="0" marL="0" rtl="0" algn="l">
              <a:lnSpc>
                <a:spcPct val="135714"/>
              </a:lnSpc>
              <a:spcBef>
                <a:spcPts val="0"/>
              </a:spcBef>
              <a:spcAft>
                <a:spcPts val="0"/>
              </a:spcAft>
              <a:buNone/>
            </a:pPr>
            <a:r>
              <a:t/>
            </a:r>
            <a:endParaRPr sz="1100">
              <a:solidFill>
                <a:srgbClr val="666666"/>
              </a:solidFill>
            </a:endParaRPr>
          </a:p>
          <a:p>
            <a:pPr indent="0" lvl="0" marL="0" rtl="0" algn="l">
              <a:lnSpc>
                <a:spcPct val="135714"/>
              </a:lnSpc>
              <a:spcBef>
                <a:spcPts val="0"/>
              </a:spcBef>
              <a:spcAft>
                <a:spcPts val="0"/>
              </a:spcAft>
              <a:buNone/>
            </a:pPr>
            <a:r>
              <a:rPr lang="en-GB" sz="1100">
                <a:solidFill>
                  <a:srgbClr val="666666"/>
                </a:solidFill>
              </a:rPr>
              <a:t>At this point, feel free to make changes to your HTML or CSS code. Keep in mind that in order to view any</a:t>
            </a:r>
            <a:endParaRPr sz="1100">
              <a:solidFill>
                <a:srgbClr val="666666"/>
              </a:solidFill>
            </a:endParaRPr>
          </a:p>
          <a:p>
            <a:pPr indent="0" lvl="0" marL="0" rtl="0" algn="l">
              <a:lnSpc>
                <a:spcPct val="135714"/>
              </a:lnSpc>
              <a:spcBef>
                <a:spcPts val="0"/>
              </a:spcBef>
              <a:spcAft>
                <a:spcPts val="0"/>
              </a:spcAft>
              <a:buNone/>
            </a:pPr>
            <a:r>
              <a:rPr lang="en-GB" sz="1100">
                <a:solidFill>
                  <a:srgbClr val="666666"/>
                </a:solidFill>
              </a:rPr>
              <a:t>new changes you make, you’ll have to refresh your browser.</a:t>
            </a:r>
            <a:endParaRPr sz="1100">
              <a:solidFill>
                <a:srgbClr val="666666"/>
              </a:solidFill>
            </a:endParaRPr>
          </a:p>
          <a:p>
            <a:pPr indent="0" lvl="0" marL="0" rtl="0" algn="l">
              <a:lnSpc>
                <a:spcPct val="135714"/>
              </a:lnSpc>
              <a:spcBef>
                <a:spcPts val="0"/>
              </a:spcBef>
              <a:spcAft>
                <a:spcPts val="0"/>
              </a:spcAft>
              <a:buNone/>
            </a:pPr>
            <a:r>
              <a:t/>
            </a:r>
            <a:endParaRPr sz="1100">
              <a:solidFill>
                <a:srgbClr val="666666"/>
              </a:solidFill>
            </a:endParaRPr>
          </a:p>
          <a:p>
            <a:pPr indent="0" lvl="0" marL="0" rtl="0" algn="l">
              <a:lnSpc>
                <a:spcPct val="135714"/>
              </a:lnSpc>
              <a:spcBef>
                <a:spcPts val="0"/>
              </a:spcBef>
              <a:spcAft>
                <a:spcPts val="0"/>
              </a:spcAft>
              <a:buNone/>
            </a:pPr>
            <a:r>
              <a:t/>
            </a:r>
            <a:endParaRPr b="1" sz="1100">
              <a:solidFill>
                <a:srgbClr val="666666"/>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31"/>
          <p:cNvSpPr txBox="1"/>
          <p:nvPr>
            <p:ph type="title"/>
          </p:nvPr>
        </p:nvSpPr>
        <p:spPr>
          <a:xfrm>
            <a:off x="729450" y="5762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How to create your first css file ?</a:t>
            </a:r>
            <a:endParaRPr/>
          </a:p>
        </p:txBody>
      </p:sp>
      <p:sp>
        <p:nvSpPr>
          <p:cNvPr id="199" name="Google Shape;199;p31"/>
          <p:cNvSpPr txBox="1"/>
          <p:nvPr>
            <p:ph idx="1" type="body"/>
          </p:nvPr>
        </p:nvSpPr>
        <p:spPr>
          <a:xfrm>
            <a:off x="729450" y="1378450"/>
            <a:ext cx="8128500" cy="3227400"/>
          </a:xfrm>
          <a:prstGeom prst="rect">
            <a:avLst/>
          </a:prstGeom>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b="1" lang="en-GB" sz="1100">
                <a:solidFill>
                  <a:srgbClr val="666666"/>
                </a:solidFill>
              </a:rPr>
              <a:t>Review</a:t>
            </a:r>
            <a:endParaRPr b="1" sz="1100">
              <a:solidFill>
                <a:srgbClr val="666666"/>
              </a:solidFill>
            </a:endParaRPr>
          </a:p>
          <a:p>
            <a:pPr indent="0" lvl="0" marL="0" rtl="0" algn="l">
              <a:lnSpc>
                <a:spcPct val="135714"/>
              </a:lnSpc>
              <a:spcBef>
                <a:spcPts val="0"/>
              </a:spcBef>
              <a:spcAft>
                <a:spcPts val="0"/>
              </a:spcAft>
              <a:buNone/>
            </a:pPr>
            <a:r>
              <a:t/>
            </a:r>
            <a:endParaRPr b="1" sz="1100">
              <a:solidFill>
                <a:srgbClr val="666666"/>
              </a:solidFill>
            </a:endParaRPr>
          </a:p>
          <a:p>
            <a:pPr indent="0" lvl="0" marL="0" rtl="0" algn="l">
              <a:lnSpc>
                <a:spcPct val="135714"/>
              </a:lnSpc>
              <a:spcBef>
                <a:spcPts val="0"/>
              </a:spcBef>
              <a:spcAft>
                <a:spcPts val="0"/>
              </a:spcAft>
              <a:buNone/>
            </a:pPr>
            <a:r>
              <a:rPr lang="en-GB" sz="1100">
                <a:solidFill>
                  <a:srgbClr val="666666"/>
                </a:solidFill>
              </a:rPr>
              <a:t>Congrats! In this short time, you learned how to take what you’ve been learning and apply it using the</a:t>
            </a:r>
            <a:endParaRPr sz="1100">
              <a:solidFill>
                <a:srgbClr val="666666"/>
              </a:solidFill>
            </a:endParaRPr>
          </a:p>
          <a:p>
            <a:pPr indent="0" lvl="0" marL="0" rtl="0" algn="l">
              <a:lnSpc>
                <a:spcPct val="135714"/>
              </a:lnSpc>
              <a:spcBef>
                <a:spcPts val="0"/>
              </a:spcBef>
              <a:spcAft>
                <a:spcPts val="0"/>
              </a:spcAft>
              <a:buNone/>
            </a:pPr>
            <a:r>
              <a:rPr lang="en-GB" sz="1100">
                <a:solidFill>
                  <a:srgbClr val="666666"/>
                </a:solidFill>
              </a:rPr>
              <a:t>tools you have available on your own personal computer. You successfully learned how to:</a:t>
            </a:r>
            <a:endParaRPr sz="1100">
              <a:solidFill>
                <a:srgbClr val="666666"/>
              </a:solidFill>
            </a:endParaRPr>
          </a:p>
          <a:p>
            <a:pPr indent="0" lvl="0" marL="0" rtl="0" algn="l">
              <a:lnSpc>
                <a:spcPct val="135714"/>
              </a:lnSpc>
              <a:spcBef>
                <a:spcPts val="0"/>
              </a:spcBef>
              <a:spcAft>
                <a:spcPts val="0"/>
              </a:spcAft>
              <a:buNone/>
            </a:pPr>
            <a:r>
              <a:t/>
            </a:r>
            <a:endParaRPr sz="1100">
              <a:solidFill>
                <a:srgbClr val="666666"/>
              </a:solidFill>
            </a:endParaRPr>
          </a:p>
          <a:p>
            <a:pPr indent="-298450" lvl="0" marL="457200" rtl="0" algn="l">
              <a:lnSpc>
                <a:spcPct val="135714"/>
              </a:lnSpc>
              <a:spcBef>
                <a:spcPts val="0"/>
              </a:spcBef>
              <a:spcAft>
                <a:spcPts val="0"/>
              </a:spcAft>
              <a:buClr>
                <a:srgbClr val="666666"/>
              </a:buClr>
              <a:buSzPts val="1100"/>
              <a:buChar char="●"/>
            </a:pPr>
            <a:r>
              <a:rPr lang="en-GB" sz="1100">
                <a:solidFill>
                  <a:srgbClr val="666666"/>
                </a:solidFill>
              </a:rPr>
              <a:t>Create a folder structure to support both your workflow and your web page</a:t>
            </a:r>
            <a:endParaRPr sz="1100">
              <a:solidFill>
                <a:srgbClr val="666666"/>
              </a:solidFill>
            </a:endParaRPr>
          </a:p>
          <a:p>
            <a:pPr indent="-298450" lvl="0" marL="457200" rtl="0" algn="l">
              <a:lnSpc>
                <a:spcPct val="135714"/>
              </a:lnSpc>
              <a:spcBef>
                <a:spcPts val="0"/>
              </a:spcBef>
              <a:spcAft>
                <a:spcPts val="0"/>
              </a:spcAft>
              <a:buClr>
                <a:srgbClr val="666666"/>
              </a:buClr>
              <a:buSzPts val="1100"/>
              <a:buChar char="●"/>
            </a:pPr>
            <a:r>
              <a:rPr lang="en-GB" sz="1100">
                <a:solidFill>
                  <a:srgbClr val="666666"/>
                </a:solidFill>
              </a:rPr>
              <a:t>Add HTML content and CSS styling to respective files</a:t>
            </a:r>
            <a:endParaRPr sz="1100">
              <a:solidFill>
                <a:srgbClr val="666666"/>
              </a:solidFill>
            </a:endParaRPr>
          </a:p>
          <a:p>
            <a:pPr indent="-298450" lvl="0" marL="457200" rtl="0" algn="l">
              <a:lnSpc>
                <a:spcPct val="135714"/>
              </a:lnSpc>
              <a:spcBef>
                <a:spcPts val="0"/>
              </a:spcBef>
              <a:spcAft>
                <a:spcPts val="0"/>
              </a:spcAft>
              <a:buClr>
                <a:srgbClr val="666666"/>
              </a:buClr>
              <a:buSzPts val="1100"/>
              <a:buChar char="●"/>
            </a:pPr>
            <a:r>
              <a:rPr lang="en-GB" sz="1100">
                <a:solidFill>
                  <a:srgbClr val="666666"/>
                </a:solidFill>
              </a:rPr>
              <a:t>Link the HTML and CSS files together</a:t>
            </a:r>
            <a:endParaRPr sz="1100">
              <a:solidFill>
                <a:srgbClr val="666666"/>
              </a:solidFill>
            </a:endParaRPr>
          </a:p>
          <a:p>
            <a:pPr indent="-298450" lvl="0" marL="457200" rtl="0" algn="l">
              <a:lnSpc>
                <a:spcPct val="135714"/>
              </a:lnSpc>
              <a:spcBef>
                <a:spcPts val="0"/>
              </a:spcBef>
              <a:spcAft>
                <a:spcPts val="0"/>
              </a:spcAft>
              <a:buClr>
                <a:srgbClr val="666666"/>
              </a:buClr>
              <a:buSzPts val="1100"/>
              <a:buChar char="●"/>
            </a:pPr>
            <a:r>
              <a:rPr lang="en-GB" sz="1100">
                <a:solidFill>
                  <a:srgbClr val="666666"/>
                </a:solidFill>
              </a:rPr>
              <a:t>View your web page in a browser (and refresh the browser to view new changes)</a:t>
            </a:r>
            <a:endParaRPr sz="1100">
              <a:solidFill>
                <a:srgbClr val="666666"/>
              </a:solidFill>
            </a:endParaRPr>
          </a:p>
          <a:p>
            <a:pPr indent="0" lvl="0" marL="0" rtl="0" algn="l">
              <a:lnSpc>
                <a:spcPct val="135714"/>
              </a:lnSpc>
              <a:spcBef>
                <a:spcPts val="0"/>
              </a:spcBef>
              <a:spcAft>
                <a:spcPts val="0"/>
              </a:spcAft>
              <a:buNone/>
            </a:pPr>
            <a:r>
              <a:t/>
            </a:r>
            <a:endParaRPr sz="1100">
              <a:solidFill>
                <a:srgbClr val="666666"/>
              </a:solidFill>
            </a:endParaRPr>
          </a:p>
          <a:p>
            <a:pPr indent="0" lvl="0" marL="0" rtl="0" algn="l">
              <a:lnSpc>
                <a:spcPct val="135714"/>
              </a:lnSpc>
              <a:spcBef>
                <a:spcPts val="0"/>
              </a:spcBef>
              <a:spcAft>
                <a:spcPts val="0"/>
              </a:spcAft>
              <a:buNone/>
            </a:pPr>
            <a:r>
              <a:rPr lang="en-GB" sz="1100">
                <a:solidFill>
                  <a:srgbClr val="666666"/>
                </a:solidFill>
              </a:rPr>
              <a:t>In general, the four points above are a strong starting point for your own developer workflow. As you learn more, you</a:t>
            </a:r>
            <a:endParaRPr sz="1100">
              <a:solidFill>
                <a:srgbClr val="666666"/>
              </a:solidFill>
            </a:endParaRPr>
          </a:p>
          <a:p>
            <a:pPr indent="0" lvl="0" marL="0" rtl="0" algn="l">
              <a:lnSpc>
                <a:spcPct val="135714"/>
              </a:lnSpc>
              <a:spcBef>
                <a:spcPts val="0"/>
              </a:spcBef>
              <a:spcAft>
                <a:spcPts val="0"/>
              </a:spcAft>
              <a:buNone/>
            </a:pPr>
            <a:r>
              <a:rPr lang="en-GB" sz="1100">
                <a:solidFill>
                  <a:srgbClr val="666666"/>
                </a:solidFill>
              </a:rPr>
              <a:t>may modify the workflow to fit your specific needs. At this point, feel free to modify the content of the web page or</a:t>
            </a:r>
            <a:endParaRPr sz="1100">
              <a:solidFill>
                <a:srgbClr val="666666"/>
              </a:solidFill>
            </a:endParaRPr>
          </a:p>
          <a:p>
            <a:pPr indent="0" lvl="0" marL="0" rtl="0" algn="l">
              <a:lnSpc>
                <a:spcPct val="135714"/>
              </a:lnSpc>
              <a:spcBef>
                <a:spcPts val="0"/>
              </a:spcBef>
              <a:spcAft>
                <a:spcPts val="0"/>
              </a:spcAft>
              <a:buNone/>
            </a:pPr>
            <a:r>
              <a:rPr lang="en-GB" sz="1100">
                <a:solidFill>
                  <a:srgbClr val="666666"/>
                </a:solidFill>
              </a:rPr>
              <a:t>create an entirely new project. Happy coding!</a:t>
            </a:r>
            <a:endParaRPr sz="1100">
              <a:solidFill>
                <a:srgbClr val="666666"/>
              </a:solidFill>
            </a:endParaRPr>
          </a:p>
          <a:p>
            <a:pPr indent="0" lvl="0" marL="0" rtl="0" algn="l">
              <a:lnSpc>
                <a:spcPct val="100000"/>
              </a:lnSpc>
              <a:spcBef>
                <a:spcPts val="0"/>
              </a:spcBef>
              <a:spcAft>
                <a:spcPts val="400"/>
              </a:spcAft>
              <a:buNone/>
            </a:pPr>
            <a:r>
              <a:t/>
            </a:r>
            <a:endParaRPr sz="1100">
              <a:solidFill>
                <a:srgbClr val="666666"/>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4"/>
          <p:cNvSpPr txBox="1"/>
          <p:nvPr>
            <p:ph type="title"/>
          </p:nvPr>
        </p:nvSpPr>
        <p:spPr>
          <a:xfrm>
            <a:off x="727650" y="5757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What is CSS ?</a:t>
            </a:r>
            <a:endParaRPr/>
          </a:p>
        </p:txBody>
      </p:sp>
      <p:sp>
        <p:nvSpPr>
          <p:cNvPr id="94" name="Google Shape;94;p14"/>
          <p:cNvSpPr txBox="1"/>
          <p:nvPr>
            <p:ph idx="1" type="body"/>
          </p:nvPr>
        </p:nvSpPr>
        <p:spPr>
          <a:xfrm>
            <a:off x="729450" y="1697875"/>
            <a:ext cx="4873800" cy="1592100"/>
          </a:xfrm>
          <a:prstGeom prst="rect">
            <a:avLst/>
          </a:prstGeom>
        </p:spPr>
        <p:txBody>
          <a:bodyPr anchorCtr="0" anchor="t" bIns="91425" lIns="91425" spcFirstLastPara="1" rIns="91425" wrap="square" tIns="90000">
            <a:noAutofit/>
          </a:bodyPr>
          <a:lstStyle/>
          <a:p>
            <a:pPr indent="0" lvl="0" marL="0" rtl="0" algn="l">
              <a:lnSpc>
                <a:spcPct val="135714"/>
              </a:lnSpc>
              <a:spcBef>
                <a:spcPts val="0"/>
              </a:spcBef>
              <a:spcAft>
                <a:spcPts val="0"/>
              </a:spcAft>
              <a:buNone/>
            </a:pPr>
            <a:r>
              <a:rPr lang="en-GB" sz="1050">
                <a:solidFill>
                  <a:srgbClr val="666666"/>
                </a:solidFill>
              </a:rPr>
              <a:t>CSS is the language we use to style an HTML document.</a:t>
            </a:r>
            <a:endParaRPr sz="1050">
              <a:solidFill>
                <a:srgbClr val="666666"/>
              </a:solidFill>
            </a:endParaRPr>
          </a:p>
          <a:p>
            <a:pPr indent="0" lvl="0" marL="0" rtl="0" algn="l">
              <a:lnSpc>
                <a:spcPct val="135714"/>
              </a:lnSpc>
              <a:spcBef>
                <a:spcPts val="0"/>
              </a:spcBef>
              <a:spcAft>
                <a:spcPts val="0"/>
              </a:spcAft>
              <a:buNone/>
            </a:pPr>
            <a:r>
              <a:t/>
            </a:r>
            <a:endParaRPr sz="1050">
              <a:solidFill>
                <a:srgbClr val="666666"/>
              </a:solidFill>
            </a:endParaRPr>
          </a:p>
          <a:p>
            <a:pPr indent="0" lvl="0" marL="0" rtl="0" algn="l">
              <a:lnSpc>
                <a:spcPct val="135714"/>
              </a:lnSpc>
              <a:spcBef>
                <a:spcPts val="0"/>
              </a:spcBef>
              <a:spcAft>
                <a:spcPts val="0"/>
              </a:spcAft>
              <a:buNone/>
            </a:pPr>
            <a:r>
              <a:rPr lang="en-GB" sz="1050">
                <a:solidFill>
                  <a:srgbClr val="666666"/>
                </a:solidFill>
              </a:rPr>
              <a:t>CSS describes how HTML elements should be displayed.</a:t>
            </a:r>
            <a:endParaRPr sz="1050">
              <a:solidFill>
                <a:srgbClr val="666666"/>
              </a:solidFill>
            </a:endParaRPr>
          </a:p>
          <a:p>
            <a:pPr indent="0" lvl="0" marL="0" rtl="0" algn="l">
              <a:lnSpc>
                <a:spcPct val="135714"/>
              </a:lnSpc>
              <a:spcBef>
                <a:spcPts val="0"/>
              </a:spcBef>
              <a:spcAft>
                <a:spcPts val="0"/>
              </a:spcAft>
              <a:buNone/>
            </a:pPr>
            <a:r>
              <a:t/>
            </a:r>
            <a:endParaRPr sz="1050">
              <a:solidFill>
                <a:srgbClr val="666666"/>
              </a:solidFill>
            </a:endParaRPr>
          </a:p>
          <a:p>
            <a:pPr indent="0" lvl="0" marL="0" rtl="0" algn="l">
              <a:lnSpc>
                <a:spcPct val="135714"/>
              </a:lnSpc>
              <a:spcBef>
                <a:spcPts val="0"/>
              </a:spcBef>
              <a:spcAft>
                <a:spcPts val="0"/>
              </a:spcAft>
              <a:buNone/>
            </a:pPr>
            <a:r>
              <a:rPr lang="en-GB" sz="1050">
                <a:solidFill>
                  <a:srgbClr val="666666"/>
                </a:solidFill>
              </a:rPr>
              <a:t>This tutorial will teach you CSS from basic to advanced.</a:t>
            </a:r>
            <a:endParaRPr b="1" sz="1200">
              <a:solidFill>
                <a:srgbClr val="666666"/>
              </a:solidFill>
            </a:endParaRPr>
          </a:p>
        </p:txBody>
      </p:sp>
      <p:pic>
        <p:nvPicPr>
          <p:cNvPr id="95" name="Google Shape;95;p14"/>
          <p:cNvPicPr preferRelativeResize="0"/>
          <p:nvPr/>
        </p:nvPicPr>
        <p:blipFill>
          <a:blip r:embed="rId3">
            <a:alphaModFix/>
          </a:blip>
          <a:stretch>
            <a:fillRect/>
          </a:stretch>
        </p:blipFill>
        <p:spPr>
          <a:xfrm>
            <a:off x="5603250" y="1697875"/>
            <a:ext cx="2847975" cy="253365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32"/>
          <p:cNvSpPr txBox="1"/>
          <p:nvPr>
            <p:ph type="title"/>
          </p:nvPr>
        </p:nvSpPr>
        <p:spPr>
          <a:xfrm>
            <a:off x="729450" y="5778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CSS Selectors</a:t>
            </a:r>
            <a:endParaRPr/>
          </a:p>
        </p:txBody>
      </p:sp>
      <p:sp>
        <p:nvSpPr>
          <p:cNvPr id="205" name="Google Shape;205;p32"/>
          <p:cNvSpPr txBox="1"/>
          <p:nvPr>
            <p:ph idx="1" type="body"/>
          </p:nvPr>
        </p:nvSpPr>
        <p:spPr>
          <a:xfrm>
            <a:off x="766325" y="1441200"/>
            <a:ext cx="8107200" cy="2550900"/>
          </a:xfrm>
          <a:prstGeom prst="rect">
            <a:avLst/>
          </a:prstGeom>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lang="en-GB" sz="1100">
                <a:solidFill>
                  <a:srgbClr val="666666"/>
                </a:solidFill>
              </a:rPr>
              <a:t>CSS selectors are used to "find" (or select) the HTML elements you want to style.</a:t>
            </a:r>
            <a:endParaRPr sz="1100">
              <a:solidFill>
                <a:srgbClr val="666666"/>
              </a:solidFill>
            </a:endParaRPr>
          </a:p>
          <a:p>
            <a:pPr indent="0" lvl="0" marL="0" rtl="0" algn="l">
              <a:lnSpc>
                <a:spcPct val="135714"/>
              </a:lnSpc>
              <a:spcBef>
                <a:spcPts val="0"/>
              </a:spcBef>
              <a:spcAft>
                <a:spcPts val="0"/>
              </a:spcAft>
              <a:buNone/>
            </a:pPr>
            <a:r>
              <a:t/>
            </a:r>
            <a:endParaRPr sz="1100">
              <a:solidFill>
                <a:srgbClr val="666666"/>
              </a:solidFill>
            </a:endParaRPr>
          </a:p>
          <a:p>
            <a:pPr indent="0" lvl="0" marL="0" rtl="0" algn="l">
              <a:lnSpc>
                <a:spcPct val="135714"/>
              </a:lnSpc>
              <a:spcBef>
                <a:spcPts val="0"/>
              </a:spcBef>
              <a:spcAft>
                <a:spcPts val="0"/>
              </a:spcAft>
              <a:buNone/>
            </a:pPr>
            <a:r>
              <a:rPr lang="en-GB" sz="1100">
                <a:solidFill>
                  <a:srgbClr val="666666"/>
                </a:solidFill>
              </a:rPr>
              <a:t>We can divide CSS selectors into five categories:</a:t>
            </a:r>
            <a:endParaRPr sz="1100">
              <a:solidFill>
                <a:srgbClr val="666666"/>
              </a:solidFill>
            </a:endParaRPr>
          </a:p>
          <a:p>
            <a:pPr indent="0" lvl="0" marL="0" rtl="0" algn="l">
              <a:lnSpc>
                <a:spcPct val="135714"/>
              </a:lnSpc>
              <a:spcBef>
                <a:spcPts val="0"/>
              </a:spcBef>
              <a:spcAft>
                <a:spcPts val="0"/>
              </a:spcAft>
              <a:buNone/>
            </a:pPr>
            <a:r>
              <a:t/>
            </a:r>
            <a:endParaRPr sz="1100">
              <a:solidFill>
                <a:srgbClr val="666666"/>
              </a:solidFill>
            </a:endParaRPr>
          </a:p>
          <a:p>
            <a:pPr indent="-298450" lvl="0" marL="457200" rtl="0" algn="l">
              <a:lnSpc>
                <a:spcPct val="135714"/>
              </a:lnSpc>
              <a:spcBef>
                <a:spcPts val="0"/>
              </a:spcBef>
              <a:spcAft>
                <a:spcPts val="0"/>
              </a:spcAft>
              <a:buClr>
                <a:srgbClr val="666666"/>
              </a:buClr>
              <a:buSzPts val="1100"/>
              <a:buAutoNum type="arabicPeriod"/>
            </a:pPr>
            <a:r>
              <a:rPr lang="en-GB" sz="1100">
                <a:solidFill>
                  <a:srgbClr val="666666"/>
                </a:solidFill>
              </a:rPr>
              <a:t>Simple selectors (select elements based on name, id, class)</a:t>
            </a:r>
            <a:endParaRPr sz="1100">
              <a:solidFill>
                <a:srgbClr val="666666"/>
              </a:solidFill>
            </a:endParaRPr>
          </a:p>
          <a:p>
            <a:pPr indent="-298450" lvl="0" marL="457200" rtl="0" algn="l">
              <a:lnSpc>
                <a:spcPct val="135714"/>
              </a:lnSpc>
              <a:spcBef>
                <a:spcPts val="0"/>
              </a:spcBef>
              <a:spcAft>
                <a:spcPts val="0"/>
              </a:spcAft>
              <a:buClr>
                <a:srgbClr val="666666"/>
              </a:buClr>
              <a:buSzPts val="1100"/>
              <a:buAutoNum type="arabicPeriod"/>
            </a:pPr>
            <a:r>
              <a:rPr lang="en-GB" sz="1100">
                <a:solidFill>
                  <a:srgbClr val="666666"/>
                </a:solidFill>
              </a:rPr>
              <a:t>Combinator selectors (select elements based on a specific relationship between them)</a:t>
            </a:r>
            <a:endParaRPr sz="1100">
              <a:solidFill>
                <a:srgbClr val="666666"/>
              </a:solidFill>
            </a:endParaRPr>
          </a:p>
          <a:p>
            <a:pPr indent="-298450" lvl="0" marL="457200" rtl="0" algn="l">
              <a:lnSpc>
                <a:spcPct val="135714"/>
              </a:lnSpc>
              <a:spcBef>
                <a:spcPts val="0"/>
              </a:spcBef>
              <a:spcAft>
                <a:spcPts val="0"/>
              </a:spcAft>
              <a:buClr>
                <a:srgbClr val="666666"/>
              </a:buClr>
              <a:buSzPts val="1100"/>
              <a:buAutoNum type="arabicPeriod"/>
            </a:pPr>
            <a:r>
              <a:rPr lang="en-GB" sz="1100">
                <a:solidFill>
                  <a:srgbClr val="666666"/>
                </a:solidFill>
              </a:rPr>
              <a:t>Pseudo-class selectors (select elements based on a certain state)</a:t>
            </a:r>
            <a:endParaRPr sz="1100">
              <a:solidFill>
                <a:srgbClr val="666666"/>
              </a:solidFill>
            </a:endParaRPr>
          </a:p>
          <a:p>
            <a:pPr indent="-298450" lvl="0" marL="457200" rtl="0" algn="l">
              <a:lnSpc>
                <a:spcPct val="135714"/>
              </a:lnSpc>
              <a:spcBef>
                <a:spcPts val="0"/>
              </a:spcBef>
              <a:spcAft>
                <a:spcPts val="0"/>
              </a:spcAft>
              <a:buClr>
                <a:srgbClr val="666666"/>
              </a:buClr>
              <a:buSzPts val="1100"/>
              <a:buAutoNum type="arabicPeriod"/>
            </a:pPr>
            <a:r>
              <a:rPr lang="en-GB" sz="1100">
                <a:solidFill>
                  <a:srgbClr val="666666"/>
                </a:solidFill>
              </a:rPr>
              <a:t>Pseudo-elements selectors (select and style a part of an element)</a:t>
            </a:r>
            <a:endParaRPr sz="1100">
              <a:solidFill>
                <a:srgbClr val="666666"/>
              </a:solidFill>
            </a:endParaRPr>
          </a:p>
          <a:p>
            <a:pPr indent="-298450" lvl="0" marL="457200" rtl="0" algn="l">
              <a:lnSpc>
                <a:spcPct val="135714"/>
              </a:lnSpc>
              <a:spcBef>
                <a:spcPts val="0"/>
              </a:spcBef>
              <a:spcAft>
                <a:spcPts val="0"/>
              </a:spcAft>
              <a:buClr>
                <a:srgbClr val="666666"/>
              </a:buClr>
              <a:buSzPts val="1100"/>
              <a:buAutoNum type="arabicPeriod"/>
            </a:pPr>
            <a:r>
              <a:rPr lang="en-GB" sz="1100">
                <a:solidFill>
                  <a:srgbClr val="666666"/>
                </a:solidFill>
              </a:rPr>
              <a:t>Attribute selectors (select elements based on an attribute or attribute value)</a:t>
            </a:r>
            <a:endParaRPr sz="1100">
              <a:solidFill>
                <a:srgbClr val="666666"/>
              </a:solidFill>
            </a:endParaRPr>
          </a:p>
          <a:p>
            <a:pPr indent="0" lvl="0" marL="457200" rtl="0" algn="l">
              <a:spcBef>
                <a:spcPts val="0"/>
              </a:spcBef>
              <a:spcAft>
                <a:spcPts val="1600"/>
              </a:spcAft>
              <a:buNone/>
            </a:pPr>
            <a:r>
              <a:t/>
            </a:r>
            <a:endParaRPr sz="1100">
              <a:solidFill>
                <a:srgbClr val="666666"/>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33"/>
          <p:cNvSpPr txBox="1"/>
          <p:nvPr>
            <p:ph type="title"/>
          </p:nvPr>
        </p:nvSpPr>
        <p:spPr>
          <a:xfrm>
            <a:off x="729450" y="5778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Universal Selector</a:t>
            </a:r>
            <a:endParaRPr/>
          </a:p>
        </p:txBody>
      </p:sp>
      <p:sp>
        <p:nvSpPr>
          <p:cNvPr id="211" name="Google Shape;211;p33"/>
          <p:cNvSpPr txBox="1"/>
          <p:nvPr>
            <p:ph idx="1" type="body"/>
          </p:nvPr>
        </p:nvSpPr>
        <p:spPr>
          <a:xfrm>
            <a:off x="766325" y="1441200"/>
            <a:ext cx="8107200" cy="978600"/>
          </a:xfrm>
          <a:prstGeom prst="rect">
            <a:avLst/>
          </a:prstGeom>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lang="en-GB" sz="1100">
                <a:solidFill>
                  <a:srgbClr val="666666"/>
                </a:solidFill>
              </a:rPr>
              <a:t>The universal selector, denoted by an asterisk (*), matches every single element on the page.</a:t>
            </a:r>
            <a:endParaRPr sz="1100">
              <a:solidFill>
                <a:srgbClr val="666666"/>
              </a:solidFill>
            </a:endParaRPr>
          </a:p>
          <a:p>
            <a:pPr indent="0" lvl="0" marL="0" rtl="0" algn="l">
              <a:lnSpc>
                <a:spcPct val="135714"/>
              </a:lnSpc>
              <a:spcBef>
                <a:spcPts val="0"/>
              </a:spcBef>
              <a:spcAft>
                <a:spcPts val="0"/>
              </a:spcAft>
              <a:buNone/>
            </a:pPr>
            <a:r>
              <a:rPr lang="en-GB" sz="1100">
                <a:solidFill>
                  <a:srgbClr val="666666"/>
                </a:solidFill>
              </a:rPr>
              <a:t>The universal selector may be omitted if other conditions exist on the element. This selector is often used to remove</a:t>
            </a:r>
            <a:endParaRPr sz="1100">
              <a:solidFill>
                <a:srgbClr val="666666"/>
              </a:solidFill>
            </a:endParaRPr>
          </a:p>
          <a:p>
            <a:pPr indent="0" lvl="0" marL="0" rtl="0" algn="l">
              <a:lnSpc>
                <a:spcPct val="135714"/>
              </a:lnSpc>
              <a:spcBef>
                <a:spcPts val="0"/>
              </a:spcBef>
              <a:spcAft>
                <a:spcPts val="0"/>
              </a:spcAft>
              <a:buNone/>
            </a:pPr>
            <a:r>
              <a:rPr lang="en-GB" sz="1100">
                <a:solidFill>
                  <a:srgbClr val="666666"/>
                </a:solidFill>
              </a:rPr>
              <a:t>the default margins and paddings from the elements for quick testing purpose.</a:t>
            </a:r>
            <a:endParaRPr sz="1100">
              <a:solidFill>
                <a:srgbClr val="666666"/>
              </a:solidFill>
            </a:endParaRPr>
          </a:p>
          <a:p>
            <a:pPr indent="0" lvl="0" marL="0" rtl="0" algn="l">
              <a:lnSpc>
                <a:spcPct val="135714"/>
              </a:lnSpc>
              <a:spcBef>
                <a:spcPts val="0"/>
              </a:spcBef>
              <a:spcAft>
                <a:spcPts val="0"/>
              </a:spcAft>
              <a:buNone/>
            </a:pPr>
            <a:r>
              <a:t/>
            </a:r>
            <a:endParaRPr sz="1000">
              <a:solidFill>
                <a:srgbClr val="666666"/>
              </a:solidFill>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050">
              <a:solidFill>
                <a:srgbClr val="D4D4D4"/>
              </a:solidFill>
              <a:highlight>
                <a:srgbClr val="1E1E1E"/>
              </a:highlight>
              <a:latin typeface="Courier New"/>
              <a:ea typeface="Courier New"/>
              <a:cs typeface="Courier New"/>
              <a:sym typeface="Courier New"/>
            </a:endParaRPr>
          </a:p>
          <a:p>
            <a:pPr indent="0" lvl="0" marL="0" rtl="0" algn="l">
              <a:spcBef>
                <a:spcPts val="0"/>
              </a:spcBef>
              <a:spcAft>
                <a:spcPts val="1600"/>
              </a:spcAft>
              <a:buNone/>
            </a:pPr>
            <a:r>
              <a:t/>
            </a:r>
            <a:endParaRPr sz="1100">
              <a:solidFill>
                <a:srgbClr val="666666"/>
              </a:solidFill>
            </a:endParaRPr>
          </a:p>
        </p:txBody>
      </p:sp>
      <p:pic>
        <p:nvPicPr>
          <p:cNvPr id="212" name="Google Shape;212;p33"/>
          <p:cNvPicPr preferRelativeResize="0"/>
          <p:nvPr/>
        </p:nvPicPr>
        <p:blipFill>
          <a:blip r:embed="rId3">
            <a:alphaModFix/>
          </a:blip>
          <a:stretch>
            <a:fillRect/>
          </a:stretch>
        </p:blipFill>
        <p:spPr>
          <a:xfrm>
            <a:off x="859147" y="2200322"/>
            <a:ext cx="3861625" cy="2818350"/>
          </a:xfrm>
          <a:prstGeom prst="rect">
            <a:avLst/>
          </a:prstGeom>
          <a:noFill/>
          <a:ln>
            <a:noFill/>
          </a:ln>
        </p:spPr>
      </p:pic>
      <p:pic>
        <p:nvPicPr>
          <p:cNvPr id="213" name="Google Shape;213;p33"/>
          <p:cNvPicPr preferRelativeResize="0"/>
          <p:nvPr/>
        </p:nvPicPr>
        <p:blipFill>
          <a:blip r:embed="rId4">
            <a:alphaModFix/>
          </a:blip>
          <a:stretch>
            <a:fillRect/>
          </a:stretch>
        </p:blipFill>
        <p:spPr>
          <a:xfrm>
            <a:off x="5078347" y="3242788"/>
            <a:ext cx="2400300" cy="733425"/>
          </a:xfrm>
          <a:prstGeom prst="rect">
            <a:avLst/>
          </a:prstGeom>
          <a:noFill/>
          <a:ln>
            <a:noFill/>
          </a:ln>
        </p:spPr>
      </p:pic>
      <p:sp>
        <p:nvSpPr>
          <p:cNvPr id="214" name="Google Shape;214;p33"/>
          <p:cNvSpPr txBox="1"/>
          <p:nvPr/>
        </p:nvSpPr>
        <p:spPr>
          <a:xfrm>
            <a:off x="5072750" y="4188375"/>
            <a:ext cx="38982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100">
                <a:solidFill>
                  <a:srgbClr val="666666"/>
                </a:solidFill>
                <a:highlight>
                  <a:srgbClr val="FFFFFF"/>
                </a:highlight>
                <a:latin typeface="Lato"/>
                <a:ea typeface="Lato"/>
                <a:cs typeface="Lato"/>
                <a:sym typeface="Lato"/>
              </a:rPr>
              <a:t>The style rules inside the </a:t>
            </a:r>
            <a:r>
              <a:rPr lang="en-GB" sz="1100">
                <a:solidFill>
                  <a:srgbClr val="666666"/>
                </a:solidFill>
                <a:highlight>
                  <a:srgbClr val="F1F1F1"/>
                </a:highlight>
                <a:latin typeface="Lato"/>
                <a:ea typeface="Lato"/>
                <a:cs typeface="Lato"/>
                <a:sym typeface="Lato"/>
              </a:rPr>
              <a:t>*</a:t>
            </a:r>
            <a:r>
              <a:rPr lang="en-GB" sz="1100">
                <a:solidFill>
                  <a:srgbClr val="666666"/>
                </a:solidFill>
                <a:highlight>
                  <a:srgbClr val="FFFFFF"/>
                </a:highlight>
                <a:latin typeface="Lato"/>
                <a:ea typeface="Lato"/>
                <a:cs typeface="Lato"/>
                <a:sym typeface="Lato"/>
              </a:rPr>
              <a:t> selector will be applied to every element in a document.</a:t>
            </a:r>
            <a:endParaRPr sz="1100">
              <a:solidFill>
                <a:srgbClr val="666666"/>
              </a:solidFill>
              <a:latin typeface="Lato"/>
              <a:ea typeface="Lato"/>
              <a:cs typeface="Lato"/>
              <a:sym typeface="Lato"/>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34"/>
          <p:cNvSpPr txBox="1"/>
          <p:nvPr>
            <p:ph type="title"/>
          </p:nvPr>
        </p:nvSpPr>
        <p:spPr>
          <a:xfrm>
            <a:off x="729450" y="5778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Element Type Selectors</a:t>
            </a:r>
            <a:endParaRPr/>
          </a:p>
        </p:txBody>
      </p:sp>
      <p:sp>
        <p:nvSpPr>
          <p:cNvPr id="220" name="Google Shape;220;p34"/>
          <p:cNvSpPr txBox="1"/>
          <p:nvPr>
            <p:ph idx="1" type="body"/>
          </p:nvPr>
        </p:nvSpPr>
        <p:spPr>
          <a:xfrm>
            <a:off x="766325" y="1441200"/>
            <a:ext cx="8107200" cy="978600"/>
          </a:xfrm>
          <a:prstGeom prst="rect">
            <a:avLst/>
          </a:prstGeom>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lang="en-GB" sz="1100">
                <a:solidFill>
                  <a:srgbClr val="666666"/>
                </a:solidFill>
              </a:rPr>
              <a:t>An element type selector matches all instance of the element in the document with the corresponding element type name. Let's try out an example to see how it actually works:</a:t>
            </a:r>
            <a:endParaRPr sz="1100">
              <a:solidFill>
                <a:srgbClr val="666666"/>
              </a:solidFill>
            </a:endParaRPr>
          </a:p>
          <a:p>
            <a:pPr indent="0" lvl="0" marL="0" rtl="0" algn="l">
              <a:spcBef>
                <a:spcPts val="0"/>
              </a:spcBef>
              <a:spcAft>
                <a:spcPts val="1600"/>
              </a:spcAft>
              <a:buNone/>
            </a:pPr>
            <a:r>
              <a:t/>
            </a:r>
            <a:endParaRPr sz="1100">
              <a:solidFill>
                <a:srgbClr val="666666"/>
              </a:solidFill>
            </a:endParaRPr>
          </a:p>
        </p:txBody>
      </p:sp>
      <p:pic>
        <p:nvPicPr>
          <p:cNvPr id="221" name="Google Shape;221;p34"/>
          <p:cNvPicPr preferRelativeResize="0"/>
          <p:nvPr/>
        </p:nvPicPr>
        <p:blipFill>
          <a:blip r:embed="rId3">
            <a:alphaModFix/>
          </a:blip>
          <a:stretch>
            <a:fillRect/>
          </a:stretch>
        </p:blipFill>
        <p:spPr>
          <a:xfrm>
            <a:off x="845725" y="2006225"/>
            <a:ext cx="3243825" cy="3059450"/>
          </a:xfrm>
          <a:prstGeom prst="rect">
            <a:avLst/>
          </a:prstGeom>
          <a:noFill/>
          <a:ln>
            <a:noFill/>
          </a:ln>
        </p:spPr>
      </p:pic>
      <p:pic>
        <p:nvPicPr>
          <p:cNvPr id="222" name="Google Shape;222;p34"/>
          <p:cNvPicPr preferRelativeResize="0"/>
          <p:nvPr/>
        </p:nvPicPr>
        <p:blipFill>
          <a:blip r:embed="rId4">
            <a:alphaModFix/>
          </a:blip>
          <a:stretch>
            <a:fillRect/>
          </a:stretch>
        </p:blipFill>
        <p:spPr>
          <a:xfrm>
            <a:off x="4883575" y="1813284"/>
            <a:ext cx="3243824" cy="2250066"/>
          </a:xfrm>
          <a:prstGeom prst="rect">
            <a:avLst/>
          </a:prstGeom>
          <a:noFill/>
          <a:ln>
            <a:noFill/>
          </a:ln>
        </p:spPr>
      </p:pic>
      <p:pic>
        <p:nvPicPr>
          <p:cNvPr id="223" name="Google Shape;223;p34"/>
          <p:cNvPicPr preferRelativeResize="0"/>
          <p:nvPr/>
        </p:nvPicPr>
        <p:blipFill>
          <a:blip r:embed="rId5">
            <a:alphaModFix/>
          </a:blip>
          <a:stretch>
            <a:fillRect/>
          </a:stretch>
        </p:blipFill>
        <p:spPr>
          <a:xfrm>
            <a:off x="5229137" y="2535675"/>
            <a:ext cx="2552700" cy="990600"/>
          </a:xfrm>
          <a:prstGeom prst="rect">
            <a:avLst/>
          </a:prstGeom>
          <a:noFill/>
          <a:ln>
            <a:noFill/>
          </a:ln>
        </p:spPr>
      </p:pic>
      <p:sp>
        <p:nvSpPr>
          <p:cNvPr id="224" name="Google Shape;224;p34"/>
          <p:cNvSpPr txBox="1"/>
          <p:nvPr/>
        </p:nvSpPr>
        <p:spPr>
          <a:xfrm>
            <a:off x="4506750" y="4202525"/>
            <a:ext cx="4549200" cy="8619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GB" sz="1100">
                <a:solidFill>
                  <a:srgbClr val="666666"/>
                </a:solidFill>
                <a:latin typeface="Lato"/>
                <a:ea typeface="Lato"/>
                <a:cs typeface="Lato"/>
                <a:sym typeface="Lato"/>
              </a:rPr>
              <a:t>The style rules inside the p selector will be applied on every &lt;p&gt; element (or paragraph) in the document and color it blue, regardless of their position in the document tree.</a:t>
            </a:r>
            <a:endParaRPr sz="1100">
              <a:solidFill>
                <a:srgbClr val="666666"/>
              </a:solidFill>
              <a:latin typeface="Lato"/>
              <a:ea typeface="Lato"/>
              <a:cs typeface="Lato"/>
              <a:sym typeface="Lato"/>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35"/>
          <p:cNvSpPr txBox="1"/>
          <p:nvPr>
            <p:ph type="title"/>
          </p:nvPr>
        </p:nvSpPr>
        <p:spPr>
          <a:xfrm>
            <a:off x="729450" y="5778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Id</a:t>
            </a:r>
            <a:r>
              <a:rPr lang="en-GB"/>
              <a:t> Selectors</a:t>
            </a:r>
            <a:endParaRPr/>
          </a:p>
        </p:txBody>
      </p:sp>
      <p:sp>
        <p:nvSpPr>
          <p:cNvPr id="230" name="Google Shape;230;p35"/>
          <p:cNvSpPr txBox="1"/>
          <p:nvPr>
            <p:ph idx="1" type="body"/>
          </p:nvPr>
        </p:nvSpPr>
        <p:spPr>
          <a:xfrm>
            <a:off x="766325" y="1441200"/>
            <a:ext cx="8107200" cy="978600"/>
          </a:xfrm>
          <a:prstGeom prst="rect">
            <a:avLst/>
          </a:prstGeom>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lang="en-GB" sz="1100">
                <a:solidFill>
                  <a:srgbClr val="666666"/>
                </a:solidFill>
              </a:rPr>
              <a:t>The id selector is used to define style rules for a single or unique element.</a:t>
            </a:r>
            <a:endParaRPr sz="1100">
              <a:solidFill>
                <a:srgbClr val="666666"/>
              </a:solidFill>
            </a:endParaRPr>
          </a:p>
          <a:p>
            <a:pPr indent="0" lvl="0" marL="0" rtl="0" algn="l">
              <a:lnSpc>
                <a:spcPct val="135714"/>
              </a:lnSpc>
              <a:spcBef>
                <a:spcPts val="0"/>
              </a:spcBef>
              <a:spcAft>
                <a:spcPts val="0"/>
              </a:spcAft>
              <a:buNone/>
            </a:pPr>
            <a:r>
              <a:rPr lang="en-GB" sz="1100">
                <a:solidFill>
                  <a:srgbClr val="666666"/>
                </a:solidFill>
              </a:rPr>
              <a:t>The id selector is defined with a hash sign (#) immediately followed by the id value.</a:t>
            </a:r>
            <a:endParaRPr sz="1100">
              <a:solidFill>
                <a:srgbClr val="666666"/>
              </a:solidFill>
            </a:endParaRPr>
          </a:p>
          <a:p>
            <a:pPr indent="0" lvl="0" marL="0" rtl="0" algn="l">
              <a:spcBef>
                <a:spcPts val="0"/>
              </a:spcBef>
              <a:spcAft>
                <a:spcPts val="1600"/>
              </a:spcAft>
              <a:buNone/>
            </a:pPr>
            <a:r>
              <a:t/>
            </a:r>
            <a:endParaRPr sz="1100">
              <a:solidFill>
                <a:srgbClr val="666666"/>
              </a:solidFill>
            </a:endParaRPr>
          </a:p>
        </p:txBody>
      </p:sp>
      <p:sp>
        <p:nvSpPr>
          <p:cNvPr id="231" name="Google Shape;231;p35"/>
          <p:cNvSpPr txBox="1"/>
          <p:nvPr/>
        </p:nvSpPr>
        <p:spPr>
          <a:xfrm>
            <a:off x="5168550" y="3006850"/>
            <a:ext cx="3813300" cy="16239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GB" sz="1100">
                <a:solidFill>
                  <a:srgbClr val="666666"/>
                </a:solidFill>
                <a:highlight>
                  <a:srgbClr val="FFFFFF"/>
                </a:highlight>
                <a:latin typeface="Lato"/>
                <a:ea typeface="Lato"/>
                <a:cs typeface="Lato"/>
                <a:sym typeface="Lato"/>
              </a:rPr>
              <a:t>This style rule renders the text of an element in red, whose </a:t>
            </a:r>
            <a:r>
              <a:rPr lang="en-GB" sz="1100">
                <a:solidFill>
                  <a:srgbClr val="666666"/>
                </a:solidFill>
                <a:highlight>
                  <a:srgbClr val="F1F1F1"/>
                </a:highlight>
                <a:latin typeface="Lato"/>
                <a:ea typeface="Lato"/>
                <a:cs typeface="Lato"/>
                <a:sym typeface="Lato"/>
              </a:rPr>
              <a:t>id</a:t>
            </a:r>
            <a:r>
              <a:rPr lang="en-GB" sz="1100">
                <a:solidFill>
                  <a:srgbClr val="666666"/>
                </a:solidFill>
                <a:highlight>
                  <a:srgbClr val="FFFFFF"/>
                </a:highlight>
                <a:latin typeface="Lato"/>
                <a:ea typeface="Lato"/>
                <a:cs typeface="Lato"/>
                <a:sym typeface="Lato"/>
              </a:rPr>
              <a:t> attribute is set to </a:t>
            </a:r>
            <a:r>
              <a:rPr lang="en-GB" sz="1100">
                <a:solidFill>
                  <a:srgbClr val="666666"/>
                </a:solidFill>
                <a:highlight>
                  <a:srgbClr val="F1F1F1"/>
                </a:highlight>
                <a:latin typeface="Lato"/>
                <a:ea typeface="Lato"/>
                <a:cs typeface="Lato"/>
                <a:sym typeface="Lato"/>
              </a:rPr>
              <a:t>error</a:t>
            </a:r>
            <a:r>
              <a:rPr lang="en-GB" sz="1100">
                <a:solidFill>
                  <a:srgbClr val="666666"/>
                </a:solidFill>
                <a:highlight>
                  <a:srgbClr val="FFFFFF"/>
                </a:highlight>
                <a:latin typeface="Lato"/>
                <a:ea typeface="Lato"/>
                <a:cs typeface="Lato"/>
                <a:sym typeface="Lato"/>
              </a:rPr>
              <a:t>.</a:t>
            </a:r>
            <a:endParaRPr sz="1100">
              <a:solidFill>
                <a:srgbClr val="666666"/>
              </a:solidFill>
              <a:highlight>
                <a:srgbClr val="FFFFFF"/>
              </a:highlight>
              <a:latin typeface="Lato"/>
              <a:ea typeface="Lato"/>
              <a:cs typeface="Lato"/>
              <a:sym typeface="Lato"/>
            </a:endParaRPr>
          </a:p>
          <a:p>
            <a:pPr indent="0" lvl="0" marL="0" rtl="0" algn="l">
              <a:lnSpc>
                <a:spcPct val="150000"/>
              </a:lnSpc>
              <a:spcBef>
                <a:spcPts val="0"/>
              </a:spcBef>
              <a:spcAft>
                <a:spcPts val="0"/>
              </a:spcAft>
              <a:buNone/>
            </a:pPr>
            <a:r>
              <a:t/>
            </a:r>
            <a:endParaRPr sz="1100">
              <a:solidFill>
                <a:srgbClr val="666666"/>
              </a:solidFill>
              <a:highlight>
                <a:srgbClr val="FFFFFF"/>
              </a:highlight>
              <a:latin typeface="Lato"/>
              <a:ea typeface="Lato"/>
              <a:cs typeface="Lato"/>
              <a:sym typeface="Lato"/>
            </a:endParaRPr>
          </a:p>
          <a:p>
            <a:pPr indent="0" lvl="0" marL="0" rtl="0" algn="l">
              <a:lnSpc>
                <a:spcPct val="150000"/>
              </a:lnSpc>
              <a:spcBef>
                <a:spcPts val="0"/>
              </a:spcBef>
              <a:spcAft>
                <a:spcPts val="0"/>
              </a:spcAft>
              <a:buNone/>
            </a:pPr>
            <a:r>
              <a:rPr lang="en-GB" sz="1100">
                <a:solidFill>
                  <a:srgbClr val="666666"/>
                </a:solidFill>
                <a:latin typeface="Lato"/>
                <a:ea typeface="Lato"/>
                <a:cs typeface="Lato"/>
                <a:sym typeface="Lato"/>
              </a:rPr>
              <a:t>The value of an id attribute must be unique within a given document — meaning no two elements in your HTML document can share the same id value.</a:t>
            </a:r>
            <a:endParaRPr sz="1100">
              <a:solidFill>
                <a:srgbClr val="666666"/>
              </a:solidFill>
              <a:latin typeface="Lato"/>
              <a:ea typeface="Lato"/>
              <a:cs typeface="Lato"/>
              <a:sym typeface="Lato"/>
            </a:endParaRPr>
          </a:p>
        </p:txBody>
      </p:sp>
      <p:pic>
        <p:nvPicPr>
          <p:cNvPr id="232" name="Google Shape;232;p35"/>
          <p:cNvPicPr preferRelativeResize="0"/>
          <p:nvPr/>
        </p:nvPicPr>
        <p:blipFill>
          <a:blip r:embed="rId3">
            <a:alphaModFix/>
          </a:blip>
          <a:stretch>
            <a:fillRect/>
          </a:stretch>
        </p:blipFill>
        <p:spPr>
          <a:xfrm>
            <a:off x="881125" y="2006200"/>
            <a:ext cx="4149550" cy="2953350"/>
          </a:xfrm>
          <a:prstGeom prst="rect">
            <a:avLst/>
          </a:prstGeom>
          <a:noFill/>
          <a:ln>
            <a:noFill/>
          </a:ln>
        </p:spPr>
      </p:pic>
      <p:pic>
        <p:nvPicPr>
          <p:cNvPr id="233" name="Google Shape;233;p35"/>
          <p:cNvPicPr preferRelativeResize="0"/>
          <p:nvPr/>
        </p:nvPicPr>
        <p:blipFill>
          <a:blip r:embed="rId4">
            <a:alphaModFix/>
          </a:blip>
          <a:stretch>
            <a:fillRect/>
          </a:stretch>
        </p:blipFill>
        <p:spPr>
          <a:xfrm>
            <a:off x="5168550" y="2623225"/>
            <a:ext cx="1484845" cy="2730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36"/>
          <p:cNvSpPr txBox="1"/>
          <p:nvPr>
            <p:ph type="title"/>
          </p:nvPr>
        </p:nvSpPr>
        <p:spPr>
          <a:xfrm>
            <a:off x="729450" y="5778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Id attribute</a:t>
            </a:r>
            <a:endParaRPr/>
          </a:p>
        </p:txBody>
      </p:sp>
      <p:sp>
        <p:nvSpPr>
          <p:cNvPr id="239" name="Google Shape;239;p36"/>
          <p:cNvSpPr txBox="1"/>
          <p:nvPr>
            <p:ph idx="1" type="body"/>
          </p:nvPr>
        </p:nvSpPr>
        <p:spPr>
          <a:xfrm>
            <a:off x="729450" y="1603900"/>
            <a:ext cx="8107200" cy="3376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GB" sz="1100">
                <a:solidFill>
                  <a:srgbClr val="666666"/>
                </a:solidFill>
              </a:rPr>
              <a:t>The </a:t>
            </a:r>
            <a:r>
              <a:rPr b="1" lang="en-GB" sz="1100">
                <a:solidFill>
                  <a:srgbClr val="666666"/>
                </a:solidFill>
              </a:rPr>
              <a:t>id attribute</a:t>
            </a:r>
            <a:r>
              <a:rPr lang="en-GB" sz="1100">
                <a:solidFill>
                  <a:srgbClr val="666666"/>
                </a:solidFill>
              </a:rPr>
              <a:t> specifies a unique </a:t>
            </a:r>
            <a:r>
              <a:rPr b="1" lang="en-GB" sz="1100">
                <a:solidFill>
                  <a:srgbClr val="666666"/>
                </a:solidFill>
              </a:rPr>
              <a:t>id</a:t>
            </a:r>
            <a:r>
              <a:rPr lang="en-GB" sz="1100">
                <a:solidFill>
                  <a:srgbClr val="666666"/>
                </a:solidFill>
              </a:rPr>
              <a:t> for an </a:t>
            </a:r>
            <a:r>
              <a:rPr b="1" lang="en-GB" sz="1100">
                <a:solidFill>
                  <a:srgbClr val="666666"/>
                </a:solidFill>
              </a:rPr>
              <a:t>HTML</a:t>
            </a:r>
            <a:r>
              <a:rPr lang="en-GB" sz="1100">
                <a:solidFill>
                  <a:srgbClr val="666666"/>
                </a:solidFill>
              </a:rPr>
              <a:t> element. The value of the </a:t>
            </a:r>
            <a:r>
              <a:rPr b="1" lang="en-GB" sz="1100">
                <a:solidFill>
                  <a:srgbClr val="666666"/>
                </a:solidFill>
              </a:rPr>
              <a:t>id attribute</a:t>
            </a:r>
            <a:r>
              <a:rPr lang="en-GB" sz="1100">
                <a:solidFill>
                  <a:srgbClr val="666666"/>
                </a:solidFill>
              </a:rPr>
              <a:t> must be unique within the </a:t>
            </a:r>
            <a:r>
              <a:rPr b="1" lang="en-GB" sz="1100">
                <a:solidFill>
                  <a:srgbClr val="666666"/>
                </a:solidFill>
              </a:rPr>
              <a:t>HTML</a:t>
            </a:r>
            <a:r>
              <a:rPr lang="en-GB" sz="1100">
                <a:solidFill>
                  <a:srgbClr val="666666"/>
                </a:solidFill>
              </a:rPr>
              <a:t> document. The </a:t>
            </a:r>
            <a:r>
              <a:rPr b="1" lang="en-GB" sz="1100">
                <a:solidFill>
                  <a:srgbClr val="666666"/>
                </a:solidFill>
              </a:rPr>
              <a:t>id attribute</a:t>
            </a:r>
            <a:r>
              <a:rPr lang="en-GB" sz="1100">
                <a:solidFill>
                  <a:srgbClr val="666666"/>
                </a:solidFill>
              </a:rPr>
              <a:t> is used to point to a specific style declaration in a style sheet. It is also used by JavaScript to access and manipulate the element with the specific </a:t>
            </a:r>
            <a:r>
              <a:rPr b="1" lang="en-GB" sz="1100">
                <a:solidFill>
                  <a:srgbClr val="666666"/>
                </a:solidFill>
              </a:rPr>
              <a:t>id</a:t>
            </a:r>
            <a:r>
              <a:rPr lang="en-GB" sz="1100">
                <a:solidFill>
                  <a:srgbClr val="666666"/>
                </a:solidFill>
              </a:rPr>
              <a:t>.</a:t>
            </a:r>
            <a:endParaRPr sz="1100">
              <a:solidFill>
                <a:srgbClr val="666666"/>
              </a:solidFill>
            </a:endParaRPr>
          </a:p>
          <a:p>
            <a:pPr indent="0" lvl="0" marL="0" rtl="0" algn="l">
              <a:lnSpc>
                <a:spcPct val="100000"/>
              </a:lnSpc>
              <a:spcBef>
                <a:spcPts val="1600"/>
              </a:spcBef>
              <a:spcAft>
                <a:spcPts val="0"/>
              </a:spcAft>
              <a:buNone/>
            </a:pPr>
            <a:r>
              <a:rPr b="1" lang="en-GB" sz="1100">
                <a:solidFill>
                  <a:srgbClr val="666666"/>
                </a:solidFill>
              </a:rPr>
              <a:t>HTML Elements</a:t>
            </a:r>
            <a:endParaRPr b="1" sz="1100">
              <a:solidFill>
                <a:srgbClr val="666666"/>
              </a:solidFill>
            </a:endParaRPr>
          </a:p>
          <a:p>
            <a:pPr indent="0" lvl="0" marL="0" rtl="0" algn="l">
              <a:lnSpc>
                <a:spcPct val="100000"/>
              </a:lnSpc>
              <a:spcBef>
                <a:spcPts val="1600"/>
              </a:spcBef>
              <a:spcAft>
                <a:spcPts val="0"/>
              </a:spcAft>
              <a:buNone/>
            </a:pPr>
            <a:r>
              <a:rPr lang="en-GB" sz="1100">
                <a:solidFill>
                  <a:srgbClr val="666666"/>
                </a:solidFill>
              </a:rPr>
              <a:t>An HTML element is defined by a start tag, some content, and an end tag.</a:t>
            </a:r>
            <a:endParaRPr sz="1100">
              <a:solidFill>
                <a:srgbClr val="666666"/>
              </a:solidFill>
            </a:endParaRPr>
          </a:p>
          <a:p>
            <a:pPr indent="0" lvl="0" marL="0" rtl="0" algn="l">
              <a:lnSpc>
                <a:spcPct val="100000"/>
              </a:lnSpc>
              <a:spcBef>
                <a:spcPts val="1600"/>
              </a:spcBef>
              <a:spcAft>
                <a:spcPts val="0"/>
              </a:spcAft>
              <a:buNone/>
            </a:pPr>
            <a:r>
              <a:rPr lang="en-GB" sz="1100">
                <a:solidFill>
                  <a:srgbClr val="666666"/>
                </a:solidFill>
              </a:rPr>
              <a:t>The HTML element is everything from the start tag to the end tag:</a:t>
            </a:r>
            <a:endParaRPr sz="1100">
              <a:solidFill>
                <a:srgbClr val="666666"/>
              </a:solidFill>
            </a:endParaRPr>
          </a:p>
          <a:p>
            <a:pPr indent="457200" lvl="0" marL="0" marR="101600" rtl="0" algn="l">
              <a:lnSpc>
                <a:spcPct val="100000"/>
              </a:lnSpc>
              <a:spcBef>
                <a:spcPts val="1400"/>
              </a:spcBef>
              <a:spcAft>
                <a:spcPts val="0"/>
              </a:spcAft>
              <a:buNone/>
            </a:pPr>
            <a:r>
              <a:rPr lang="en-GB" sz="1100">
                <a:solidFill>
                  <a:srgbClr val="666666"/>
                </a:solidFill>
              </a:rPr>
              <a:t>&lt;tagname&gt;Content goes here...&lt;/tagname&gt;</a:t>
            </a:r>
            <a:endParaRPr sz="1100">
              <a:solidFill>
                <a:srgbClr val="666666"/>
              </a:solidFill>
            </a:endParaRPr>
          </a:p>
          <a:p>
            <a:pPr indent="0" lvl="0" marL="0" rtl="0" algn="l">
              <a:lnSpc>
                <a:spcPct val="100000"/>
              </a:lnSpc>
              <a:spcBef>
                <a:spcPts val="1400"/>
              </a:spcBef>
              <a:spcAft>
                <a:spcPts val="0"/>
              </a:spcAft>
              <a:buNone/>
            </a:pPr>
            <a:r>
              <a:rPr b="1" lang="en-GB" sz="1100">
                <a:solidFill>
                  <a:srgbClr val="666666"/>
                </a:solidFill>
              </a:rPr>
              <a:t>Examples of some HTML elements:</a:t>
            </a:r>
            <a:endParaRPr b="1" sz="1100">
              <a:solidFill>
                <a:srgbClr val="666666"/>
              </a:solidFill>
            </a:endParaRPr>
          </a:p>
          <a:p>
            <a:pPr indent="355600" lvl="0" marL="101600" marR="101600" rtl="0" algn="l">
              <a:lnSpc>
                <a:spcPct val="100000"/>
              </a:lnSpc>
              <a:spcBef>
                <a:spcPts val="1400"/>
              </a:spcBef>
              <a:spcAft>
                <a:spcPts val="0"/>
              </a:spcAft>
              <a:buNone/>
            </a:pPr>
            <a:r>
              <a:rPr lang="en-GB" sz="1100">
                <a:solidFill>
                  <a:srgbClr val="666666"/>
                </a:solidFill>
              </a:rPr>
              <a:t>&lt;h1&gt;My First Heading&lt;/h1&gt;</a:t>
            </a:r>
            <a:endParaRPr sz="1100">
              <a:solidFill>
                <a:srgbClr val="666666"/>
              </a:solidFill>
            </a:endParaRPr>
          </a:p>
          <a:p>
            <a:pPr indent="355600" lvl="0" marL="101600" marR="101600" rtl="0" algn="l">
              <a:lnSpc>
                <a:spcPct val="100000"/>
              </a:lnSpc>
              <a:spcBef>
                <a:spcPts val="800"/>
              </a:spcBef>
              <a:spcAft>
                <a:spcPts val="0"/>
              </a:spcAft>
              <a:buNone/>
            </a:pPr>
            <a:r>
              <a:rPr lang="en-GB" sz="1100">
                <a:solidFill>
                  <a:srgbClr val="666666"/>
                </a:solidFill>
              </a:rPr>
              <a:t>&lt;p&gt;My first paragraph.&lt;/p&gt;</a:t>
            </a:r>
            <a:endParaRPr sz="1100">
              <a:solidFill>
                <a:srgbClr val="666666"/>
              </a:solidFill>
            </a:endParaRPr>
          </a:p>
          <a:p>
            <a:pPr indent="0" lvl="0" marL="0" rtl="0" algn="l">
              <a:lnSpc>
                <a:spcPct val="150000"/>
              </a:lnSpc>
              <a:spcBef>
                <a:spcPts val="800"/>
              </a:spcBef>
              <a:spcAft>
                <a:spcPts val="0"/>
              </a:spcAft>
              <a:buNone/>
            </a:pPr>
            <a:r>
              <a:t/>
            </a:r>
            <a:endParaRPr sz="1200">
              <a:solidFill>
                <a:srgbClr val="000000"/>
              </a:solidFill>
              <a:highlight>
                <a:srgbClr val="FFFFFF"/>
              </a:highlight>
              <a:latin typeface="Verdana"/>
              <a:ea typeface="Verdana"/>
              <a:cs typeface="Verdana"/>
              <a:sym typeface="Verdana"/>
            </a:endParaRPr>
          </a:p>
          <a:p>
            <a:pPr indent="0" lvl="0" marL="0" rtl="0" algn="l">
              <a:lnSpc>
                <a:spcPct val="150000"/>
              </a:lnSpc>
              <a:spcBef>
                <a:spcPts val="1600"/>
              </a:spcBef>
              <a:spcAft>
                <a:spcPts val="1600"/>
              </a:spcAft>
              <a:buNone/>
            </a:pPr>
            <a:r>
              <a:t/>
            </a:r>
            <a:endParaRPr sz="1100">
              <a:solidFill>
                <a:srgbClr val="666666"/>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37"/>
          <p:cNvSpPr txBox="1"/>
          <p:nvPr>
            <p:ph type="title"/>
          </p:nvPr>
        </p:nvSpPr>
        <p:spPr>
          <a:xfrm>
            <a:off x="729450" y="5778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Class</a:t>
            </a:r>
            <a:r>
              <a:rPr lang="en-GB"/>
              <a:t> Selectors</a:t>
            </a:r>
            <a:endParaRPr/>
          </a:p>
        </p:txBody>
      </p:sp>
      <p:sp>
        <p:nvSpPr>
          <p:cNvPr id="245" name="Google Shape;245;p37"/>
          <p:cNvSpPr txBox="1"/>
          <p:nvPr>
            <p:ph idx="1" type="body"/>
          </p:nvPr>
        </p:nvSpPr>
        <p:spPr>
          <a:xfrm>
            <a:off x="766325" y="1441200"/>
            <a:ext cx="8107200" cy="978600"/>
          </a:xfrm>
          <a:prstGeom prst="rect">
            <a:avLst/>
          </a:prstGeom>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lang="en-GB" sz="1100">
                <a:solidFill>
                  <a:srgbClr val="666666"/>
                </a:solidFill>
              </a:rPr>
              <a:t>The class selectors can be used to select any HTML element that has a class attribute. All the elements having that</a:t>
            </a:r>
            <a:endParaRPr sz="1100">
              <a:solidFill>
                <a:srgbClr val="666666"/>
              </a:solidFill>
            </a:endParaRPr>
          </a:p>
          <a:p>
            <a:pPr indent="0" lvl="0" marL="0" rtl="0" algn="l">
              <a:lnSpc>
                <a:spcPct val="135714"/>
              </a:lnSpc>
              <a:spcBef>
                <a:spcPts val="0"/>
              </a:spcBef>
              <a:spcAft>
                <a:spcPts val="0"/>
              </a:spcAft>
              <a:buNone/>
            </a:pPr>
            <a:r>
              <a:rPr lang="en-GB" sz="1100">
                <a:solidFill>
                  <a:srgbClr val="666666"/>
                </a:solidFill>
              </a:rPr>
              <a:t>class will be formatted according to the defined rule.</a:t>
            </a:r>
            <a:endParaRPr sz="1100">
              <a:solidFill>
                <a:srgbClr val="666666"/>
              </a:solidFill>
            </a:endParaRPr>
          </a:p>
          <a:p>
            <a:pPr indent="0" lvl="0" marL="0" rtl="0" algn="l">
              <a:lnSpc>
                <a:spcPct val="135714"/>
              </a:lnSpc>
              <a:spcBef>
                <a:spcPts val="0"/>
              </a:spcBef>
              <a:spcAft>
                <a:spcPts val="0"/>
              </a:spcAft>
              <a:buNone/>
            </a:pPr>
            <a:r>
              <a:t/>
            </a:r>
            <a:endParaRPr sz="1100">
              <a:solidFill>
                <a:srgbClr val="666666"/>
              </a:solidFill>
            </a:endParaRPr>
          </a:p>
          <a:p>
            <a:pPr indent="0" lvl="0" marL="0" rtl="0" algn="l">
              <a:lnSpc>
                <a:spcPct val="135714"/>
              </a:lnSpc>
              <a:spcBef>
                <a:spcPts val="0"/>
              </a:spcBef>
              <a:spcAft>
                <a:spcPts val="0"/>
              </a:spcAft>
              <a:buNone/>
            </a:pPr>
            <a:r>
              <a:rPr lang="en-GB" sz="1100">
                <a:solidFill>
                  <a:srgbClr val="666666"/>
                </a:solidFill>
              </a:rPr>
              <a:t>The class selector is defined with a period sign (.) immediately followed by the class value.</a:t>
            </a:r>
            <a:endParaRPr sz="1100">
              <a:solidFill>
                <a:srgbClr val="666666"/>
              </a:solidFill>
            </a:endParaRPr>
          </a:p>
          <a:p>
            <a:pPr indent="0" lvl="0" marL="0" rtl="0" algn="l">
              <a:spcBef>
                <a:spcPts val="0"/>
              </a:spcBef>
              <a:spcAft>
                <a:spcPts val="1600"/>
              </a:spcAft>
              <a:buNone/>
            </a:pPr>
            <a:r>
              <a:t/>
            </a:r>
            <a:endParaRPr sz="1100">
              <a:solidFill>
                <a:srgbClr val="666666"/>
              </a:solidFill>
            </a:endParaRPr>
          </a:p>
        </p:txBody>
      </p:sp>
      <p:sp>
        <p:nvSpPr>
          <p:cNvPr id="246" name="Google Shape;246;p37"/>
          <p:cNvSpPr txBox="1"/>
          <p:nvPr/>
        </p:nvSpPr>
        <p:spPr>
          <a:xfrm>
            <a:off x="4768525" y="3387850"/>
            <a:ext cx="4213200" cy="16239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GB" sz="1100">
                <a:solidFill>
                  <a:srgbClr val="666666"/>
                </a:solidFill>
                <a:highlight>
                  <a:srgbClr val="FFFFFF"/>
                </a:highlight>
                <a:latin typeface="Lato"/>
                <a:ea typeface="Lato"/>
                <a:cs typeface="Lato"/>
                <a:sym typeface="Lato"/>
              </a:rPr>
              <a:t>This style rule renders the text of an element in red, whose </a:t>
            </a:r>
            <a:r>
              <a:rPr lang="en-GB" sz="1100">
                <a:solidFill>
                  <a:srgbClr val="666666"/>
                </a:solidFill>
                <a:highlight>
                  <a:srgbClr val="F1F1F1"/>
                </a:highlight>
                <a:latin typeface="Lato"/>
                <a:ea typeface="Lato"/>
                <a:cs typeface="Lato"/>
                <a:sym typeface="Lato"/>
              </a:rPr>
              <a:t>id</a:t>
            </a:r>
            <a:r>
              <a:rPr lang="en-GB" sz="1100">
                <a:solidFill>
                  <a:srgbClr val="666666"/>
                </a:solidFill>
                <a:highlight>
                  <a:srgbClr val="FFFFFF"/>
                </a:highlight>
                <a:latin typeface="Lato"/>
                <a:ea typeface="Lato"/>
                <a:cs typeface="Lato"/>
                <a:sym typeface="Lato"/>
              </a:rPr>
              <a:t> attribute is set to </a:t>
            </a:r>
            <a:r>
              <a:rPr lang="en-GB" sz="1100">
                <a:solidFill>
                  <a:srgbClr val="666666"/>
                </a:solidFill>
                <a:highlight>
                  <a:srgbClr val="F1F1F1"/>
                </a:highlight>
                <a:latin typeface="Lato"/>
                <a:ea typeface="Lato"/>
                <a:cs typeface="Lato"/>
                <a:sym typeface="Lato"/>
              </a:rPr>
              <a:t>error</a:t>
            </a:r>
            <a:r>
              <a:rPr lang="en-GB" sz="1100">
                <a:solidFill>
                  <a:srgbClr val="666666"/>
                </a:solidFill>
                <a:highlight>
                  <a:srgbClr val="FFFFFF"/>
                </a:highlight>
                <a:latin typeface="Lato"/>
                <a:ea typeface="Lato"/>
                <a:cs typeface="Lato"/>
                <a:sym typeface="Lato"/>
              </a:rPr>
              <a:t>.</a:t>
            </a:r>
            <a:endParaRPr sz="1100">
              <a:solidFill>
                <a:srgbClr val="666666"/>
              </a:solidFill>
              <a:highlight>
                <a:srgbClr val="FFFFFF"/>
              </a:highlight>
              <a:latin typeface="Lato"/>
              <a:ea typeface="Lato"/>
              <a:cs typeface="Lato"/>
              <a:sym typeface="Lato"/>
            </a:endParaRPr>
          </a:p>
          <a:p>
            <a:pPr indent="0" lvl="0" marL="0" rtl="0" algn="l">
              <a:lnSpc>
                <a:spcPct val="150000"/>
              </a:lnSpc>
              <a:spcBef>
                <a:spcPts val="0"/>
              </a:spcBef>
              <a:spcAft>
                <a:spcPts val="0"/>
              </a:spcAft>
              <a:buNone/>
            </a:pPr>
            <a:r>
              <a:t/>
            </a:r>
            <a:endParaRPr sz="1100">
              <a:solidFill>
                <a:srgbClr val="666666"/>
              </a:solidFill>
              <a:highlight>
                <a:srgbClr val="FFFFFF"/>
              </a:highlight>
              <a:latin typeface="Lato"/>
              <a:ea typeface="Lato"/>
              <a:cs typeface="Lato"/>
              <a:sym typeface="Lato"/>
            </a:endParaRPr>
          </a:p>
          <a:p>
            <a:pPr indent="0" lvl="0" marL="0" rtl="0" algn="l">
              <a:lnSpc>
                <a:spcPct val="150000"/>
              </a:lnSpc>
              <a:spcBef>
                <a:spcPts val="0"/>
              </a:spcBef>
              <a:spcAft>
                <a:spcPts val="0"/>
              </a:spcAft>
              <a:buNone/>
            </a:pPr>
            <a:r>
              <a:rPr lang="en-GB" sz="1100">
                <a:solidFill>
                  <a:srgbClr val="666666"/>
                </a:solidFill>
                <a:latin typeface="Lato"/>
                <a:ea typeface="Lato"/>
                <a:cs typeface="Lato"/>
                <a:sym typeface="Lato"/>
              </a:rPr>
              <a:t>The value of an id attribute must be unique within a given document — meaning no two elements in your HTML document can share the same id value.</a:t>
            </a:r>
            <a:endParaRPr sz="1100">
              <a:solidFill>
                <a:srgbClr val="666666"/>
              </a:solidFill>
              <a:latin typeface="Lato"/>
              <a:ea typeface="Lato"/>
              <a:cs typeface="Lato"/>
              <a:sym typeface="Lato"/>
            </a:endParaRPr>
          </a:p>
        </p:txBody>
      </p:sp>
      <p:pic>
        <p:nvPicPr>
          <p:cNvPr id="247" name="Google Shape;247;p37"/>
          <p:cNvPicPr preferRelativeResize="0"/>
          <p:nvPr/>
        </p:nvPicPr>
        <p:blipFill>
          <a:blip r:embed="rId3">
            <a:alphaModFix/>
          </a:blip>
          <a:stretch>
            <a:fillRect/>
          </a:stretch>
        </p:blipFill>
        <p:spPr>
          <a:xfrm>
            <a:off x="909400" y="2653850"/>
            <a:ext cx="3592873" cy="2418900"/>
          </a:xfrm>
          <a:prstGeom prst="rect">
            <a:avLst/>
          </a:prstGeom>
          <a:noFill/>
          <a:ln>
            <a:noFill/>
          </a:ln>
        </p:spPr>
      </p:pic>
      <p:pic>
        <p:nvPicPr>
          <p:cNvPr id="248" name="Google Shape;248;p37"/>
          <p:cNvPicPr preferRelativeResize="0"/>
          <p:nvPr/>
        </p:nvPicPr>
        <p:blipFill>
          <a:blip r:embed="rId4">
            <a:alphaModFix/>
          </a:blip>
          <a:stretch>
            <a:fillRect/>
          </a:stretch>
        </p:blipFill>
        <p:spPr>
          <a:xfrm>
            <a:off x="6532426" y="1759813"/>
            <a:ext cx="2341101" cy="1623900"/>
          </a:xfrm>
          <a:prstGeom prst="rect">
            <a:avLst/>
          </a:prstGeom>
          <a:noFill/>
          <a:ln>
            <a:noFill/>
          </a:ln>
        </p:spPr>
      </p:pic>
      <p:pic>
        <p:nvPicPr>
          <p:cNvPr id="249" name="Google Shape;249;p37"/>
          <p:cNvPicPr preferRelativeResize="0"/>
          <p:nvPr/>
        </p:nvPicPr>
        <p:blipFill>
          <a:blip r:embed="rId5">
            <a:alphaModFix/>
          </a:blip>
          <a:stretch>
            <a:fillRect/>
          </a:stretch>
        </p:blipFill>
        <p:spPr>
          <a:xfrm>
            <a:off x="6871875" y="2320600"/>
            <a:ext cx="1743100" cy="6784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38"/>
          <p:cNvSpPr txBox="1"/>
          <p:nvPr>
            <p:ph type="title"/>
          </p:nvPr>
        </p:nvSpPr>
        <p:spPr>
          <a:xfrm>
            <a:off x="729450" y="5778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Descent</a:t>
            </a:r>
            <a:r>
              <a:rPr lang="en-GB"/>
              <a:t> Selectors</a:t>
            </a:r>
            <a:endParaRPr/>
          </a:p>
        </p:txBody>
      </p:sp>
      <p:sp>
        <p:nvSpPr>
          <p:cNvPr id="255" name="Google Shape;255;p38"/>
          <p:cNvSpPr txBox="1"/>
          <p:nvPr>
            <p:ph idx="1" type="body"/>
          </p:nvPr>
        </p:nvSpPr>
        <p:spPr>
          <a:xfrm>
            <a:off x="3226175" y="1335075"/>
            <a:ext cx="5647200" cy="1236600"/>
          </a:xfrm>
          <a:prstGeom prst="rect">
            <a:avLst/>
          </a:prstGeom>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lang="en-GB" sz="1100">
                <a:solidFill>
                  <a:srgbClr val="666666"/>
                </a:solidFill>
              </a:rPr>
              <a:t>You can use these selectors when you need to select an element that is the descendant of another element, for example,</a:t>
            </a:r>
            <a:endParaRPr sz="1100">
              <a:solidFill>
                <a:srgbClr val="666666"/>
              </a:solidFill>
            </a:endParaRPr>
          </a:p>
          <a:p>
            <a:pPr indent="0" lvl="0" marL="0" rtl="0" algn="l">
              <a:lnSpc>
                <a:spcPct val="135714"/>
              </a:lnSpc>
              <a:spcBef>
                <a:spcPts val="0"/>
              </a:spcBef>
              <a:spcAft>
                <a:spcPts val="0"/>
              </a:spcAft>
              <a:buNone/>
            </a:pPr>
            <a:r>
              <a:rPr lang="en-GB" sz="1100">
                <a:solidFill>
                  <a:srgbClr val="666666"/>
                </a:solidFill>
              </a:rPr>
              <a:t>if you want to target only those anchors that are contained within an unordered list, rather than targeting all anchor</a:t>
            </a:r>
            <a:endParaRPr sz="1100">
              <a:solidFill>
                <a:srgbClr val="666666"/>
              </a:solidFill>
            </a:endParaRPr>
          </a:p>
          <a:p>
            <a:pPr indent="0" lvl="0" marL="0" rtl="0" algn="l">
              <a:lnSpc>
                <a:spcPct val="135714"/>
              </a:lnSpc>
              <a:spcBef>
                <a:spcPts val="0"/>
              </a:spcBef>
              <a:spcAft>
                <a:spcPts val="0"/>
              </a:spcAft>
              <a:buNone/>
            </a:pPr>
            <a:r>
              <a:rPr lang="en-GB" sz="1100">
                <a:solidFill>
                  <a:srgbClr val="666666"/>
                </a:solidFill>
              </a:rPr>
              <a:t>elements. Let's see how it works:</a:t>
            </a:r>
            <a:endParaRPr sz="1100">
              <a:solidFill>
                <a:srgbClr val="666666"/>
              </a:solidFill>
            </a:endParaRPr>
          </a:p>
        </p:txBody>
      </p:sp>
      <p:sp>
        <p:nvSpPr>
          <p:cNvPr id="256" name="Google Shape;256;p38"/>
          <p:cNvSpPr txBox="1"/>
          <p:nvPr/>
        </p:nvSpPr>
        <p:spPr>
          <a:xfrm>
            <a:off x="3334525" y="3471125"/>
            <a:ext cx="5647200" cy="15921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lang="en-GB" sz="1000">
                <a:solidFill>
                  <a:srgbClr val="666666"/>
                </a:solidFill>
                <a:latin typeface="Lato"/>
                <a:ea typeface="Lato"/>
                <a:cs typeface="Lato"/>
                <a:sym typeface="Lato"/>
              </a:rPr>
              <a:t>The style rules inside the selector ul.menu li a applied to only those </a:t>
            </a:r>
            <a:r>
              <a:rPr lang="en-GB" sz="1000">
                <a:solidFill>
                  <a:srgbClr val="666666"/>
                </a:solidFill>
                <a:latin typeface="Courier New"/>
                <a:ea typeface="Courier New"/>
                <a:cs typeface="Courier New"/>
                <a:sym typeface="Courier New"/>
              </a:rPr>
              <a:t>&lt;a&gt;</a:t>
            </a:r>
            <a:r>
              <a:rPr lang="en-GB" sz="1000">
                <a:solidFill>
                  <a:srgbClr val="666666"/>
                </a:solidFill>
                <a:latin typeface="Lato"/>
                <a:ea typeface="Lato"/>
                <a:cs typeface="Lato"/>
                <a:sym typeface="Lato"/>
              </a:rPr>
              <a:t> elements that contained inside an </a:t>
            </a:r>
            <a:r>
              <a:rPr lang="en-GB" sz="1000">
                <a:solidFill>
                  <a:srgbClr val="666666"/>
                </a:solidFill>
                <a:latin typeface="Courier New"/>
                <a:ea typeface="Courier New"/>
                <a:cs typeface="Courier New"/>
                <a:sym typeface="Courier New"/>
              </a:rPr>
              <a:t>&lt;ul&gt;</a:t>
            </a:r>
            <a:endParaRPr sz="1000">
              <a:solidFill>
                <a:srgbClr val="666666"/>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GB" sz="1000">
                <a:solidFill>
                  <a:srgbClr val="666666"/>
                </a:solidFill>
                <a:latin typeface="Lato"/>
                <a:ea typeface="Lato"/>
                <a:cs typeface="Lato"/>
                <a:sym typeface="Lato"/>
              </a:rPr>
              <a:t>element having the class .menu, and has no effect on other links inside the document.</a:t>
            </a:r>
            <a:endParaRPr sz="1000">
              <a:solidFill>
                <a:srgbClr val="666666"/>
              </a:solidFill>
              <a:latin typeface="Lato"/>
              <a:ea typeface="Lato"/>
              <a:cs typeface="Lato"/>
              <a:sym typeface="Lato"/>
            </a:endParaRPr>
          </a:p>
          <a:p>
            <a:pPr indent="0" lvl="0" marL="0" rtl="0" algn="l">
              <a:lnSpc>
                <a:spcPct val="135714"/>
              </a:lnSpc>
              <a:spcBef>
                <a:spcPts val="0"/>
              </a:spcBef>
              <a:spcAft>
                <a:spcPts val="0"/>
              </a:spcAft>
              <a:buNone/>
            </a:pPr>
            <a:r>
              <a:t/>
            </a:r>
            <a:endParaRPr sz="1000">
              <a:solidFill>
                <a:srgbClr val="666666"/>
              </a:solidFill>
              <a:latin typeface="Lato"/>
              <a:ea typeface="Lato"/>
              <a:cs typeface="Lato"/>
              <a:sym typeface="Lato"/>
            </a:endParaRPr>
          </a:p>
          <a:p>
            <a:pPr indent="0" lvl="0" marL="0" rtl="0" algn="l">
              <a:lnSpc>
                <a:spcPct val="135714"/>
              </a:lnSpc>
              <a:spcBef>
                <a:spcPts val="0"/>
              </a:spcBef>
              <a:spcAft>
                <a:spcPts val="0"/>
              </a:spcAft>
              <a:buNone/>
            </a:pPr>
            <a:r>
              <a:rPr lang="en-GB" sz="1000">
                <a:solidFill>
                  <a:srgbClr val="666666"/>
                </a:solidFill>
                <a:latin typeface="Lato"/>
                <a:ea typeface="Lato"/>
                <a:cs typeface="Lato"/>
                <a:sym typeface="Lato"/>
              </a:rPr>
              <a:t>Similarly, the style rules inside the h1 em selector will be applied to only those </a:t>
            </a:r>
            <a:r>
              <a:rPr lang="en-GB" sz="1000">
                <a:solidFill>
                  <a:srgbClr val="666666"/>
                </a:solidFill>
                <a:latin typeface="Courier New"/>
                <a:ea typeface="Courier New"/>
                <a:cs typeface="Courier New"/>
                <a:sym typeface="Courier New"/>
              </a:rPr>
              <a:t>&lt;em&gt;</a:t>
            </a:r>
            <a:r>
              <a:rPr lang="en-GB" sz="1000">
                <a:solidFill>
                  <a:srgbClr val="666666"/>
                </a:solidFill>
                <a:latin typeface="Lato"/>
                <a:ea typeface="Lato"/>
                <a:cs typeface="Lato"/>
                <a:sym typeface="Lato"/>
              </a:rPr>
              <a:t> elements that contained</a:t>
            </a:r>
            <a:endParaRPr sz="1000">
              <a:solidFill>
                <a:srgbClr val="666666"/>
              </a:solidFill>
              <a:latin typeface="Lato"/>
              <a:ea typeface="Lato"/>
              <a:cs typeface="Lato"/>
              <a:sym typeface="Lato"/>
            </a:endParaRPr>
          </a:p>
          <a:p>
            <a:pPr indent="0" lvl="0" marL="0" rtl="0" algn="l">
              <a:lnSpc>
                <a:spcPct val="135714"/>
              </a:lnSpc>
              <a:spcBef>
                <a:spcPts val="0"/>
              </a:spcBef>
              <a:spcAft>
                <a:spcPts val="0"/>
              </a:spcAft>
              <a:buNone/>
            </a:pPr>
            <a:r>
              <a:rPr lang="en-GB" sz="1000">
                <a:solidFill>
                  <a:srgbClr val="666666"/>
                </a:solidFill>
                <a:latin typeface="Lato"/>
                <a:ea typeface="Lato"/>
                <a:cs typeface="Lato"/>
                <a:sym typeface="Lato"/>
              </a:rPr>
              <a:t>inside the </a:t>
            </a:r>
            <a:r>
              <a:rPr lang="en-GB" sz="1000">
                <a:solidFill>
                  <a:srgbClr val="666666"/>
                </a:solidFill>
                <a:latin typeface="Courier New"/>
                <a:ea typeface="Courier New"/>
                <a:cs typeface="Courier New"/>
                <a:sym typeface="Courier New"/>
              </a:rPr>
              <a:t>&lt;h1&gt;</a:t>
            </a:r>
            <a:r>
              <a:rPr lang="en-GB" sz="1000">
                <a:solidFill>
                  <a:srgbClr val="666666"/>
                </a:solidFill>
                <a:latin typeface="Lato"/>
                <a:ea typeface="Lato"/>
                <a:cs typeface="Lato"/>
                <a:sym typeface="Lato"/>
              </a:rPr>
              <a:t> element and has not effect on other </a:t>
            </a:r>
            <a:r>
              <a:rPr lang="en-GB" sz="1000">
                <a:solidFill>
                  <a:srgbClr val="666666"/>
                </a:solidFill>
                <a:latin typeface="Courier New"/>
                <a:ea typeface="Courier New"/>
                <a:cs typeface="Courier New"/>
                <a:sym typeface="Courier New"/>
              </a:rPr>
              <a:t>&lt;em&gt;</a:t>
            </a:r>
            <a:r>
              <a:rPr lang="en-GB" sz="1000">
                <a:solidFill>
                  <a:srgbClr val="666666"/>
                </a:solidFill>
                <a:latin typeface="Lato"/>
                <a:ea typeface="Lato"/>
                <a:cs typeface="Lato"/>
                <a:sym typeface="Lato"/>
              </a:rPr>
              <a:t> elements.</a:t>
            </a:r>
            <a:endParaRPr sz="1000">
              <a:solidFill>
                <a:srgbClr val="666666"/>
              </a:solidFill>
              <a:latin typeface="Lato"/>
              <a:ea typeface="Lato"/>
              <a:cs typeface="Lato"/>
              <a:sym typeface="Lato"/>
            </a:endParaRPr>
          </a:p>
        </p:txBody>
      </p:sp>
      <p:pic>
        <p:nvPicPr>
          <p:cNvPr id="257" name="Google Shape;257;p38"/>
          <p:cNvPicPr preferRelativeResize="0"/>
          <p:nvPr/>
        </p:nvPicPr>
        <p:blipFill>
          <a:blip r:embed="rId3">
            <a:alphaModFix/>
          </a:blip>
          <a:stretch>
            <a:fillRect/>
          </a:stretch>
        </p:blipFill>
        <p:spPr>
          <a:xfrm>
            <a:off x="820622" y="1330100"/>
            <a:ext cx="2213150" cy="3711126"/>
          </a:xfrm>
          <a:prstGeom prst="rect">
            <a:avLst/>
          </a:prstGeom>
          <a:noFill/>
          <a:ln>
            <a:noFill/>
          </a:ln>
        </p:spPr>
      </p:pic>
      <p:pic>
        <p:nvPicPr>
          <p:cNvPr id="258" name="Google Shape;258;p38"/>
          <p:cNvPicPr preferRelativeResize="0"/>
          <p:nvPr/>
        </p:nvPicPr>
        <p:blipFill>
          <a:blip r:embed="rId4">
            <a:alphaModFix/>
          </a:blip>
          <a:stretch>
            <a:fillRect/>
          </a:stretch>
        </p:blipFill>
        <p:spPr>
          <a:xfrm>
            <a:off x="3334523" y="2571750"/>
            <a:ext cx="2876550" cy="8477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39"/>
          <p:cNvSpPr txBox="1"/>
          <p:nvPr>
            <p:ph type="title"/>
          </p:nvPr>
        </p:nvSpPr>
        <p:spPr>
          <a:xfrm>
            <a:off x="729450" y="5778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Child </a:t>
            </a:r>
            <a:r>
              <a:rPr lang="en-GB"/>
              <a:t>Selectors</a:t>
            </a:r>
            <a:endParaRPr/>
          </a:p>
        </p:txBody>
      </p:sp>
      <p:sp>
        <p:nvSpPr>
          <p:cNvPr id="264" name="Google Shape;264;p39"/>
          <p:cNvSpPr txBox="1"/>
          <p:nvPr>
            <p:ph idx="1" type="body"/>
          </p:nvPr>
        </p:nvSpPr>
        <p:spPr>
          <a:xfrm>
            <a:off x="3742650" y="1335075"/>
            <a:ext cx="5130600" cy="1884000"/>
          </a:xfrm>
          <a:prstGeom prst="rect">
            <a:avLst/>
          </a:prstGeom>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lang="en-GB" sz="1100">
                <a:solidFill>
                  <a:srgbClr val="666666"/>
                </a:solidFill>
              </a:rPr>
              <a:t>A child selector is used to select only those elements that are the direct children of some element.</a:t>
            </a:r>
            <a:endParaRPr sz="1100">
              <a:solidFill>
                <a:srgbClr val="666666"/>
              </a:solidFill>
            </a:endParaRPr>
          </a:p>
          <a:p>
            <a:pPr indent="0" lvl="0" marL="0" rtl="0" algn="l">
              <a:lnSpc>
                <a:spcPct val="135714"/>
              </a:lnSpc>
              <a:spcBef>
                <a:spcPts val="0"/>
              </a:spcBef>
              <a:spcAft>
                <a:spcPts val="0"/>
              </a:spcAft>
              <a:buNone/>
            </a:pPr>
            <a:r>
              <a:t/>
            </a:r>
            <a:endParaRPr sz="1100">
              <a:solidFill>
                <a:srgbClr val="666666"/>
              </a:solidFill>
            </a:endParaRPr>
          </a:p>
          <a:p>
            <a:pPr indent="0" lvl="0" marL="0" rtl="0" algn="l">
              <a:lnSpc>
                <a:spcPct val="135714"/>
              </a:lnSpc>
              <a:spcBef>
                <a:spcPts val="0"/>
              </a:spcBef>
              <a:spcAft>
                <a:spcPts val="0"/>
              </a:spcAft>
              <a:buNone/>
            </a:pPr>
            <a:r>
              <a:rPr lang="en-GB" sz="1100">
                <a:solidFill>
                  <a:srgbClr val="666666"/>
                </a:solidFill>
              </a:rPr>
              <a:t>A child selector is made up of two or more selectors separated by a greater than symbol (&gt;). You can use this selector,</a:t>
            </a:r>
            <a:endParaRPr sz="1100">
              <a:solidFill>
                <a:srgbClr val="666666"/>
              </a:solidFill>
            </a:endParaRPr>
          </a:p>
          <a:p>
            <a:pPr indent="0" lvl="0" marL="0" rtl="0" algn="l">
              <a:lnSpc>
                <a:spcPct val="135714"/>
              </a:lnSpc>
              <a:spcBef>
                <a:spcPts val="0"/>
              </a:spcBef>
              <a:spcAft>
                <a:spcPts val="0"/>
              </a:spcAft>
              <a:buNone/>
            </a:pPr>
            <a:r>
              <a:rPr lang="en-GB" sz="1100">
                <a:solidFill>
                  <a:srgbClr val="666666"/>
                </a:solidFill>
              </a:rPr>
              <a:t>for instance, to select the first level of list elements inside a nested list that has more than one level. Let's check</a:t>
            </a:r>
            <a:endParaRPr sz="1100">
              <a:solidFill>
                <a:srgbClr val="666666"/>
              </a:solidFill>
            </a:endParaRPr>
          </a:p>
          <a:p>
            <a:pPr indent="0" lvl="0" marL="0" rtl="0" algn="l">
              <a:lnSpc>
                <a:spcPct val="135714"/>
              </a:lnSpc>
              <a:spcBef>
                <a:spcPts val="0"/>
              </a:spcBef>
              <a:spcAft>
                <a:spcPts val="0"/>
              </a:spcAft>
              <a:buNone/>
            </a:pPr>
            <a:r>
              <a:rPr lang="en-GB" sz="1100">
                <a:solidFill>
                  <a:srgbClr val="666666"/>
                </a:solidFill>
              </a:rPr>
              <a:t>out an example to understand how it works:</a:t>
            </a:r>
            <a:endParaRPr sz="1100">
              <a:solidFill>
                <a:srgbClr val="666666"/>
              </a:solidFill>
            </a:endParaRPr>
          </a:p>
          <a:p>
            <a:pPr indent="0" lvl="0" marL="0" rtl="0" algn="l">
              <a:lnSpc>
                <a:spcPct val="135714"/>
              </a:lnSpc>
              <a:spcBef>
                <a:spcPts val="0"/>
              </a:spcBef>
              <a:spcAft>
                <a:spcPts val="0"/>
              </a:spcAft>
              <a:buNone/>
            </a:pPr>
            <a:r>
              <a:t/>
            </a:r>
            <a:endParaRPr sz="1100">
              <a:solidFill>
                <a:srgbClr val="666666"/>
              </a:solidFill>
            </a:endParaRPr>
          </a:p>
        </p:txBody>
      </p:sp>
      <p:sp>
        <p:nvSpPr>
          <p:cNvPr id="265" name="Google Shape;265;p39"/>
          <p:cNvSpPr txBox="1"/>
          <p:nvPr/>
        </p:nvSpPr>
        <p:spPr>
          <a:xfrm>
            <a:off x="3851125" y="4080725"/>
            <a:ext cx="5130600" cy="9654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lang="en-GB" sz="1000">
                <a:solidFill>
                  <a:srgbClr val="666666"/>
                </a:solidFill>
                <a:latin typeface="Lato"/>
                <a:ea typeface="Lato"/>
                <a:cs typeface="Lato"/>
                <a:sym typeface="Lato"/>
              </a:rPr>
              <a:t>The style rule inside the selector ul &gt; li applied to only those </a:t>
            </a:r>
            <a:r>
              <a:rPr lang="en-GB" sz="1000">
                <a:solidFill>
                  <a:srgbClr val="666666"/>
                </a:solidFill>
                <a:latin typeface="Courier New"/>
                <a:ea typeface="Courier New"/>
                <a:cs typeface="Courier New"/>
                <a:sym typeface="Courier New"/>
              </a:rPr>
              <a:t>&lt;li&gt; </a:t>
            </a:r>
            <a:r>
              <a:rPr lang="en-GB" sz="1000">
                <a:solidFill>
                  <a:srgbClr val="666666"/>
                </a:solidFill>
                <a:latin typeface="Lato"/>
                <a:ea typeface="Lato"/>
                <a:cs typeface="Lato"/>
                <a:sym typeface="Lato"/>
              </a:rPr>
              <a:t>elements that are direct children of the </a:t>
            </a:r>
            <a:r>
              <a:rPr lang="en-GB" sz="1000">
                <a:solidFill>
                  <a:srgbClr val="666666"/>
                </a:solidFill>
                <a:latin typeface="Courier New"/>
                <a:ea typeface="Courier New"/>
                <a:cs typeface="Courier New"/>
                <a:sym typeface="Courier New"/>
              </a:rPr>
              <a:t>&lt;ul&gt;</a:t>
            </a:r>
            <a:endParaRPr sz="1000">
              <a:solidFill>
                <a:srgbClr val="666666"/>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GB" sz="1000">
                <a:solidFill>
                  <a:srgbClr val="666666"/>
                </a:solidFill>
                <a:latin typeface="Lato"/>
                <a:ea typeface="Lato"/>
                <a:cs typeface="Lato"/>
                <a:sym typeface="Lato"/>
              </a:rPr>
              <a:t>elements, and has no effect on other list elements.</a:t>
            </a:r>
            <a:endParaRPr sz="1000">
              <a:solidFill>
                <a:srgbClr val="666666"/>
              </a:solidFill>
              <a:latin typeface="Lato"/>
              <a:ea typeface="Lato"/>
              <a:cs typeface="Lato"/>
              <a:sym typeface="Lato"/>
            </a:endParaRPr>
          </a:p>
          <a:p>
            <a:pPr indent="0" lvl="0" marL="0" rtl="0" algn="l">
              <a:lnSpc>
                <a:spcPct val="150000"/>
              </a:lnSpc>
              <a:spcBef>
                <a:spcPts val="0"/>
              </a:spcBef>
              <a:spcAft>
                <a:spcPts val="0"/>
              </a:spcAft>
              <a:buNone/>
            </a:pPr>
            <a:r>
              <a:t/>
            </a:r>
            <a:endParaRPr sz="1000">
              <a:solidFill>
                <a:srgbClr val="666666"/>
              </a:solidFill>
              <a:latin typeface="Lato"/>
              <a:ea typeface="Lato"/>
              <a:cs typeface="Lato"/>
              <a:sym typeface="Lato"/>
            </a:endParaRPr>
          </a:p>
        </p:txBody>
      </p:sp>
      <p:pic>
        <p:nvPicPr>
          <p:cNvPr id="266" name="Google Shape;266;p39"/>
          <p:cNvPicPr preferRelativeResize="0"/>
          <p:nvPr/>
        </p:nvPicPr>
        <p:blipFill>
          <a:blip r:embed="rId3">
            <a:alphaModFix/>
          </a:blip>
          <a:stretch>
            <a:fillRect/>
          </a:stretch>
        </p:blipFill>
        <p:spPr>
          <a:xfrm>
            <a:off x="838675" y="1335075"/>
            <a:ext cx="2754279" cy="3725625"/>
          </a:xfrm>
          <a:prstGeom prst="rect">
            <a:avLst/>
          </a:prstGeom>
          <a:noFill/>
          <a:ln>
            <a:noFill/>
          </a:ln>
        </p:spPr>
      </p:pic>
      <p:pic>
        <p:nvPicPr>
          <p:cNvPr id="267" name="Google Shape;267;p39"/>
          <p:cNvPicPr preferRelativeResize="0"/>
          <p:nvPr/>
        </p:nvPicPr>
        <p:blipFill>
          <a:blip r:embed="rId4">
            <a:alphaModFix/>
          </a:blip>
          <a:stretch>
            <a:fillRect/>
          </a:stretch>
        </p:blipFill>
        <p:spPr>
          <a:xfrm>
            <a:off x="7023675" y="2773938"/>
            <a:ext cx="1485900" cy="12477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40"/>
          <p:cNvSpPr txBox="1"/>
          <p:nvPr>
            <p:ph type="title"/>
          </p:nvPr>
        </p:nvSpPr>
        <p:spPr>
          <a:xfrm>
            <a:off x="729450" y="5778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Adjacent </a:t>
            </a:r>
            <a:r>
              <a:rPr lang="en-GB"/>
              <a:t>Sibling</a:t>
            </a:r>
            <a:r>
              <a:rPr lang="en-GB"/>
              <a:t> Selectors</a:t>
            </a:r>
            <a:endParaRPr/>
          </a:p>
        </p:txBody>
      </p:sp>
      <p:sp>
        <p:nvSpPr>
          <p:cNvPr id="273" name="Google Shape;273;p40"/>
          <p:cNvSpPr txBox="1"/>
          <p:nvPr>
            <p:ph idx="1" type="body"/>
          </p:nvPr>
        </p:nvSpPr>
        <p:spPr>
          <a:xfrm>
            <a:off x="849000" y="1335075"/>
            <a:ext cx="8024100" cy="1947600"/>
          </a:xfrm>
          <a:prstGeom prst="rect">
            <a:avLst/>
          </a:prstGeom>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lang="en-GB" sz="1100">
                <a:solidFill>
                  <a:srgbClr val="666666"/>
                </a:solidFill>
              </a:rPr>
              <a:t>The adjacent sibling selectors can be used to select sibling elements (i.e. elements at the same level). This selector</a:t>
            </a:r>
            <a:endParaRPr sz="1100">
              <a:solidFill>
                <a:srgbClr val="666666"/>
              </a:solidFill>
            </a:endParaRPr>
          </a:p>
          <a:p>
            <a:pPr indent="0" lvl="0" marL="0" rtl="0" algn="l">
              <a:lnSpc>
                <a:spcPct val="135714"/>
              </a:lnSpc>
              <a:spcBef>
                <a:spcPts val="0"/>
              </a:spcBef>
              <a:spcAft>
                <a:spcPts val="0"/>
              </a:spcAft>
              <a:buNone/>
            </a:pPr>
            <a:r>
              <a:rPr lang="en-GB" sz="1100">
                <a:solidFill>
                  <a:srgbClr val="666666"/>
                </a:solidFill>
              </a:rPr>
              <a:t>has the syntax like: E1 + E2, where E2 is the target of the selector.</a:t>
            </a:r>
            <a:endParaRPr sz="1100">
              <a:solidFill>
                <a:srgbClr val="666666"/>
              </a:solidFill>
            </a:endParaRPr>
          </a:p>
          <a:p>
            <a:pPr indent="0" lvl="0" marL="0" rtl="0" algn="l">
              <a:lnSpc>
                <a:spcPct val="135714"/>
              </a:lnSpc>
              <a:spcBef>
                <a:spcPts val="0"/>
              </a:spcBef>
              <a:spcAft>
                <a:spcPts val="0"/>
              </a:spcAft>
              <a:buNone/>
            </a:pPr>
            <a:r>
              <a:t/>
            </a:r>
            <a:endParaRPr sz="1100">
              <a:solidFill>
                <a:srgbClr val="666666"/>
              </a:solidFill>
            </a:endParaRPr>
          </a:p>
          <a:p>
            <a:pPr indent="0" lvl="0" marL="0" rtl="0" algn="l">
              <a:lnSpc>
                <a:spcPct val="135714"/>
              </a:lnSpc>
              <a:spcBef>
                <a:spcPts val="0"/>
              </a:spcBef>
              <a:spcAft>
                <a:spcPts val="0"/>
              </a:spcAft>
              <a:buNone/>
            </a:pPr>
            <a:r>
              <a:rPr lang="en-GB" sz="1100">
                <a:solidFill>
                  <a:srgbClr val="666666"/>
                </a:solidFill>
              </a:rPr>
              <a:t>The selector h1 + p in the following example will select the &lt;p&gt; elements only if both the</a:t>
            </a:r>
            <a:endParaRPr sz="1100">
              <a:solidFill>
                <a:srgbClr val="666666"/>
              </a:solidFill>
            </a:endParaRPr>
          </a:p>
          <a:p>
            <a:pPr indent="0" lvl="0" marL="0" rtl="0" algn="l">
              <a:lnSpc>
                <a:spcPct val="135714"/>
              </a:lnSpc>
              <a:spcBef>
                <a:spcPts val="0"/>
              </a:spcBef>
              <a:spcAft>
                <a:spcPts val="0"/>
              </a:spcAft>
              <a:buNone/>
            </a:pPr>
            <a:r>
              <a:rPr lang="en-GB" sz="1000">
                <a:solidFill>
                  <a:srgbClr val="666666"/>
                </a:solidFill>
                <a:latin typeface="Courier New"/>
                <a:ea typeface="Courier New"/>
                <a:cs typeface="Courier New"/>
                <a:sym typeface="Courier New"/>
              </a:rPr>
              <a:t>&lt;h1&gt;</a:t>
            </a:r>
            <a:r>
              <a:rPr lang="en-GB" sz="1100">
                <a:solidFill>
                  <a:srgbClr val="666666"/>
                </a:solidFill>
              </a:rPr>
              <a:t> and </a:t>
            </a:r>
            <a:r>
              <a:rPr lang="en-GB" sz="1000">
                <a:solidFill>
                  <a:srgbClr val="666666"/>
                </a:solidFill>
                <a:latin typeface="Courier New"/>
                <a:ea typeface="Courier New"/>
                <a:cs typeface="Courier New"/>
                <a:sym typeface="Courier New"/>
              </a:rPr>
              <a:t>&lt;p&gt;</a:t>
            </a:r>
            <a:r>
              <a:rPr lang="en-GB" sz="1100">
                <a:solidFill>
                  <a:srgbClr val="666666"/>
                </a:solidFill>
              </a:rPr>
              <a:t> elements share the same parent in the document tree and</a:t>
            </a:r>
            <a:endParaRPr sz="1100">
              <a:solidFill>
                <a:srgbClr val="666666"/>
              </a:solidFill>
            </a:endParaRPr>
          </a:p>
          <a:p>
            <a:pPr indent="0" lvl="0" marL="0" rtl="0" algn="l">
              <a:lnSpc>
                <a:spcPct val="135714"/>
              </a:lnSpc>
              <a:spcBef>
                <a:spcPts val="0"/>
              </a:spcBef>
              <a:spcAft>
                <a:spcPts val="0"/>
              </a:spcAft>
              <a:buNone/>
            </a:pPr>
            <a:r>
              <a:rPr lang="en-GB" sz="1000">
                <a:solidFill>
                  <a:srgbClr val="666666"/>
                </a:solidFill>
                <a:latin typeface="Courier New"/>
                <a:ea typeface="Courier New"/>
                <a:cs typeface="Courier New"/>
                <a:sym typeface="Courier New"/>
              </a:rPr>
              <a:t>&lt;h1&gt;</a:t>
            </a:r>
            <a:r>
              <a:rPr lang="en-GB" sz="1100">
                <a:solidFill>
                  <a:srgbClr val="666666"/>
                </a:solidFill>
              </a:rPr>
              <a:t> is immediately precedes the &lt;p&gt; element. That means only those paragraphs that come immediately after each</a:t>
            </a:r>
            <a:endParaRPr sz="1100">
              <a:solidFill>
                <a:srgbClr val="666666"/>
              </a:solidFill>
            </a:endParaRPr>
          </a:p>
          <a:p>
            <a:pPr indent="0" lvl="0" marL="0" rtl="0" algn="l">
              <a:lnSpc>
                <a:spcPct val="135714"/>
              </a:lnSpc>
              <a:spcBef>
                <a:spcPts val="0"/>
              </a:spcBef>
              <a:spcAft>
                <a:spcPts val="0"/>
              </a:spcAft>
              <a:buNone/>
            </a:pPr>
            <a:r>
              <a:rPr lang="en-GB" sz="1000">
                <a:solidFill>
                  <a:srgbClr val="666666"/>
                </a:solidFill>
                <a:latin typeface="Courier New"/>
                <a:ea typeface="Courier New"/>
                <a:cs typeface="Courier New"/>
                <a:sym typeface="Courier New"/>
              </a:rPr>
              <a:t>&lt;h1&gt;</a:t>
            </a:r>
            <a:r>
              <a:rPr lang="en-GB" sz="1100">
                <a:solidFill>
                  <a:srgbClr val="666666"/>
                </a:solidFill>
              </a:rPr>
              <a:t> heading will have the associated style rules. Let's see how this selector actually works:</a:t>
            </a:r>
            <a:endParaRPr sz="1100">
              <a:solidFill>
                <a:srgbClr val="666666"/>
              </a:solidFill>
            </a:endParaRPr>
          </a:p>
          <a:p>
            <a:pPr indent="0" lvl="0" marL="0" rtl="0" algn="l">
              <a:lnSpc>
                <a:spcPct val="135714"/>
              </a:lnSpc>
              <a:spcBef>
                <a:spcPts val="0"/>
              </a:spcBef>
              <a:spcAft>
                <a:spcPts val="0"/>
              </a:spcAft>
              <a:buNone/>
            </a:pPr>
            <a:r>
              <a:t/>
            </a:r>
            <a:endParaRPr sz="1100">
              <a:solidFill>
                <a:srgbClr val="666666"/>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41"/>
          <p:cNvSpPr txBox="1"/>
          <p:nvPr>
            <p:ph type="title"/>
          </p:nvPr>
        </p:nvSpPr>
        <p:spPr>
          <a:xfrm>
            <a:off x="729450" y="5778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Adjacent Sibling Selectors</a:t>
            </a:r>
            <a:endParaRPr/>
          </a:p>
        </p:txBody>
      </p:sp>
      <p:pic>
        <p:nvPicPr>
          <p:cNvPr id="279" name="Google Shape;279;p41"/>
          <p:cNvPicPr preferRelativeResize="0"/>
          <p:nvPr/>
        </p:nvPicPr>
        <p:blipFill>
          <a:blip r:embed="rId3">
            <a:alphaModFix/>
          </a:blip>
          <a:stretch>
            <a:fillRect/>
          </a:stretch>
        </p:blipFill>
        <p:spPr>
          <a:xfrm>
            <a:off x="849000" y="1335075"/>
            <a:ext cx="2302581" cy="3709376"/>
          </a:xfrm>
          <a:prstGeom prst="rect">
            <a:avLst/>
          </a:prstGeom>
          <a:noFill/>
          <a:ln>
            <a:noFill/>
          </a:ln>
        </p:spPr>
      </p:pic>
      <p:pic>
        <p:nvPicPr>
          <p:cNvPr id="280" name="Google Shape;280;p41"/>
          <p:cNvPicPr preferRelativeResize="0"/>
          <p:nvPr/>
        </p:nvPicPr>
        <p:blipFill>
          <a:blip r:embed="rId4">
            <a:alphaModFix/>
          </a:blip>
          <a:stretch>
            <a:fillRect/>
          </a:stretch>
        </p:blipFill>
        <p:spPr>
          <a:xfrm>
            <a:off x="3551956" y="1219200"/>
            <a:ext cx="5347668" cy="3709374"/>
          </a:xfrm>
          <a:prstGeom prst="rect">
            <a:avLst/>
          </a:prstGeom>
          <a:noFill/>
          <a:ln>
            <a:noFill/>
          </a:ln>
        </p:spPr>
      </p:pic>
      <p:pic>
        <p:nvPicPr>
          <p:cNvPr id="281" name="Google Shape;281;p41"/>
          <p:cNvPicPr preferRelativeResize="0"/>
          <p:nvPr/>
        </p:nvPicPr>
        <p:blipFill>
          <a:blip r:embed="rId5">
            <a:alphaModFix/>
          </a:blip>
          <a:stretch>
            <a:fillRect/>
          </a:stretch>
        </p:blipFill>
        <p:spPr>
          <a:xfrm>
            <a:off x="5049438" y="1961025"/>
            <a:ext cx="2352675" cy="24574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15"/>
          <p:cNvSpPr txBox="1"/>
          <p:nvPr>
            <p:ph type="title"/>
          </p:nvPr>
        </p:nvSpPr>
        <p:spPr>
          <a:xfrm>
            <a:off x="729450" y="57080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Why use CSS ?</a:t>
            </a:r>
            <a:endParaRPr/>
          </a:p>
        </p:txBody>
      </p:sp>
      <p:sp>
        <p:nvSpPr>
          <p:cNvPr id="101" name="Google Shape;101;p15"/>
          <p:cNvSpPr txBox="1"/>
          <p:nvPr>
            <p:ph idx="1" type="body"/>
          </p:nvPr>
        </p:nvSpPr>
        <p:spPr>
          <a:xfrm>
            <a:off x="729450" y="1469275"/>
            <a:ext cx="7688700" cy="3462000"/>
          </a:xfrm>
          <a:prstGeom prst="rect">
            <a:avLst/>
          </a:prstGeom>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lang="en-GB" sz="1100">
                <a:solidFill>
                  <a:srgbClr val="666666"/>
                </a:solidFill>
              </a:rPr>
              <a:t>CSS is used to define styles for your web pages, including the design,layout and variations in display for different</a:t>
            </a:r>
            <a:endParaRPr sz="1100">
              <a:solidFill>
                <a:srgbClr val="666666"/>
              </a:solidFill>
            </a:endParaRPr>
          </a:p>
          <a:p>
            <a:pPr indent="0" lvl="0" marL="0" rtl="0" algn="l">
              <a:lnSpc>
                <a:spcPct val="135714"/>
              </a:lnSpc>
              <a:spcBef>
                <a:spcPts val="0"/>
              </a:spcBef>
              <a:spcAft>
                <a:spcPts val="0"/>
              </a:spcAft>
              <a:buNone/>
            </a:pPr>
            <a:r>
              <a:rPr lang="en-GB" sz="1100">
                <a:solidFill>
                  <a:srgbClr val="666666"/>
                </a:solidFill>
              </a:rPr>
              <a:t>devices and screen sizes.</a:t>
            </a:r>
            <a:endParaRPr sz="1100">
              <a:solidFill>
                <a:srgbClr val="666666"/>
              </a:solidFill>
            </a:endParaRPr>
          </a:p>
          <a:p>
            <a:pPr indent="0" lvl="0" marL="0" rtl="0" algn="l">
              <a:lnSpc>
                <a:spcPct val="135714"/>
              </a:lnSpc>
              <a:spcBef>
                <a:spcPts val="0"/>
              </a:spcBef>
              <a:spcAft>
                <a:spcPts val="0"/>
              </a:spcAft>
              <a:buNone/>
            </a:pPr>
            <a:r>
              <a:t/>
            </a:r>
            <a:endParaRPr sz="1100">
              <a:solidFill>
                <a:srgbClr val="666666"/>
              </a:solidFill>
            </a:endParaRPr>
          </a:p>
          <a:p>
            <a:pPr indent="0" lvl="0" marL="0" rtl="0" algn="l">
              <a:lnSpc>
                <a:spcPct val="135714"/>
              </a:lnSpc>
              <a:spcBef>
                <a:spcPts val="0"/>
              </a:spcBef>
              <a:spcAft>
                <a:spcPts val="0"/>
              </a:spcAft>
              <a:buNone/>
            </a:pPr>
            <a:r>
              <a:rPr b="1" lang="en-GB" sz="1100">
                <a:solidFill>
                  <a:srgbClr val="666666"/>
                </a:solidFill>
              </a:rPr>
              <a:t>CSS Solved a Big Problem</a:t>
            </a:r>
            <a:endParaRPr b="1" sz="1100">
              <a:solidFill>
                <a:srgbClr val="666666"/>
              </a:solidFill>
            </a:endParaRPr>
          </a:p>
          <a:p>
            <a:pPr indent="0" lvl="0" marL="0" rtl="0" algn="l">
              <a:lnSpc>
                <a:spcPct val="135714"/>
              </a:lnSpc>
              <a:spcBef>
                <a:spcPts val="0"/>
              </a:spcBef>
              <a:spcAft>
                <a:spcPts val="0"/>
              </a:spcAft>
              <a:buNone/>
            </a:pPr>
            <a:r>
              <a:rPr lang="en-GB" sz="1100">
                <a:solidFill>
                  <a:srgbClr val="666666"/>
                </a:solidFill>
              </a:rPr>
              <a:t>HTML was NEVER intended to contain tags for formatting a web page!</a:t>
            </a:r>
            <a:endParaRPr sz="1100">
              <a:solidFill>
                <a:srgbClr val="666666"/>
              </a:solidFill>
            </a:endParaRPr>
          </a:p>
          <a:p>
            <a:pPr indent="0" lvl="0" marL="0" rtl="0" algn="l">
              <a:lnSpc>
                <a:spcPct val="135714"/>
              </a:lnSpc>
              <a:spcBef>
                <a:spcPts val="0"/>
              </a:spcBef>
              <a:spcAft>
                <a:spcPts val="0"/>
              </a:spcAft>
              <a:buNone/>
            </a:pPr>
            <a:r>
              <a:rPr lang="en-GB" sz="1100">
                <a:solidFill>
                  <a:srgbClr val="666666"/>
                </a:solidFill>
              </a:rPr>
              <a:t>HTML was created to describe the content of a web page, like:</a:t>
            </a:r>
            <a:endParaRPr sz="1100">
              <a:solidFill>
                <a:srgbClr val="666666"/>
              </a:solidFill>
            </a:endParaRPr>
          </a:p>
          <a:p>
            <a:pPr indent="0" lvl="0" marL="0" rtl="0" algn="l">
              <a:lnSpc>
                <a:spcPct val="135714"/>
              </a:lnSpc>
              <a:spcBef>
                <a:spcPts val="0"/>
              </a:spcBef>
              <a:spcAft>
                <a:spcPts val="0"/>
              </a:spcAft>
              <a:buNone/>
            </a:pPr>
            <a:r>
              <a:t/>
            </a:r>
            <a:endParaRPr sz="1100">
              <a:solidFill>
                <a:srgbClr val="666666"/>
              </a:solidFill>
            </a:endParaRPr>
          </a:p>
          <a:p>
            <a:pPr indent="0" lvl="0" marL="0" rtl="0" algn="l">
              <a:lnSpc>
                <a:spcPct val="135714"/>
              </a:lnSpc>
              <a:spcBef>
                <a:spcPts val="0"/>
              </a:spcBef>
              <a:spcAft>
                <a:spcPts val="0"/>
              </a:spcAft>
              <a:buNone/>
            </a:pPr>
            <a:r>
              <a:rPr lang="en-GB" sz="1000">
                <a:solidFill>
                  <a:srgbClr val="666666"/>
                </a:solidFill>
                <a:latin typeface="Courier New"/>
                <a:ea typeface="Courier New"/>
                <a:cs typeface="Courier New"/>
                <a:sym typeface="Courier New"/>
              </a:rPr>
              <a:t>&lt;h1&gt;This is a heading&lt;/h1&gt;</a:t>
            </a:r>
            <a:endParaRPr sz="1000">
              <a:solidFill>
                <a:srgbClr val="666666"/>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GB" sz="1000">
                <a:solidFill>
                  <a:srgbClr val="666666"/>
                </a:solidFill>
                <a:latin typeface="Courier New"/>
                <a:ea typeface="Courier New"/>
                <a:cs typeface="Courier New"/>
                <a:sym typeface="Courier New"/>
              </a:rPr>
              <a:t>&lt;p&gt;This is a paragraph.&lt;/p&gt;</a:t>
            </a:r>
            <a:endParaRPr sz="1000">
              <a:solidFill>
                <a:srgbClr val="666666"/>
              </a:solidFill>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000">
              <a:solidFill>
                <a:srgbClr val="666666"/>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GB" sz="1100">
                <a:solidFill>
                  <a:srgbClr val="666666"/>
                </a:solidFill>
              </a:rPr>
              <a:t>When tags like </a:t>
            </a:r>
            <a:r>
              <a:rPr lang="en-GB" sz="1000">
                <a:solidFill>
                  <a:srgbClr val="666666"/>
                </a:solidFill>
                <a:latin typeface="Courier New"/>
                <a:ea typeface="Courier New"/>
                <a:cs typeface="Courier New"/>
                <a:sym typeface="Courier New"/>
              </a:rPr>
              <a:t>&lt;font&gt;</a:t>
            </a:r>
            <a:r>
              <a:rPr lang="en-GB" sz="1100">
                <a:solidFill>
                  <a:srgbClr val="666666"/>
                </a:solidFill>
              </a:rPr>
              <a:t>, and color attributes were added to the HTML specification, it started a nightmare for web</a:t>
            </a:r>
            <a:endParaRPr sz="1100">
              <a:solidFill>
                <a:srgbClr val="666666"/>
              </a:solidFill>
            </a:endParaRPr>
          </a:p>
          <a:p>
            <a:pPr indent="0" lvl="0" marL="0" rtl="0" algn="l">
              <a:lnSpc>
                <a:spcPct val="135714"/>
              </a:lnSpc>
              <a:spcBef>
                <a:spcPts val="0"/>
              </a:spcBef>
              <a:spcAft>
                <a:spcPts val="0"/>
              </a:spcAft>
              <a:buNone/>
            </a:pPr>
            <a:r>
              <a:rPr lang="en-GB" sz="1100">
                <a:solidFill>
                  <a:srgbClr val="666666"/>
                </a:solidFill>
              </a:rPr>
              <a:t> developers. Development of large websites, where fonts and color information were added to every single page, became</a:t>
            </a:r>
            <a:endParaRPr sz="1100">
              <a:solidFill>
                <a:srgbClr val="666666"/>
              </a:solidFill>
            </a:endParaRPr>
          </a:p>
          <a:p>
            <a:pPr indent="0" lvl="0" marL="0" rtl="0" algn="l">
              <a:lnSpc>
                <a:spcPct val="135714"/>
              </a:lnSpc>
              <a:spcBef>
                <a:spcPts val="0"/>
              </a:spcBef>
              <a:spcAft>
                <a:spcPts val="0"/>
              </a:spcAft>
              <a:buNone/>
            </a:pPr>
            <a:r>
              <a:rPr lang="en-GB" sz="1100">
                <a:solidFill>
                  <a:srgbClr val="666666"/>
                </a:solidFill>
              </a:rPr>
              <a:t> a long and expensive process.</a:t>
            </a:r>
            <a:endParaRPr sz="1100">
              <a:solidFill>
                <a:srgbClr val="666666"/>
              </a:solidFill>
            </a:endParaRPr>
          </a:p>
          <a:p>
            <a:pPr indent="0" lvl="0" marL="0" rtl="0" algn="l">
              <a:lnSpc>
                <a:spcPct val="135714"/>
              </a:lnSpc>
              <a:spcBef>
                <a:spcPts val="0"/>
              </a:spcBef>
              <a:spcAft>
                <a:spcPts val="0"/>
              </a:spcAft>
              <a:buNone/>
            </a:pPr>
            <a:r>
              <a:rPr lang="en-GB" sz="1100">
                <a:solidFill>
                  <a:srgbClr val="666666"/>
                </a:solidFill>
              </a:rPr>
              <a:t>To solve this problem, the World Wide Web Consortium (W3C) created CSS.</a:t>
            </a:r>
            <a:endParaRPr sz="1100">
              <a:solidFill>
                <a:srgbClr val="666666"/>
              </a:solidFill>
            </a:endParaRPr>
          </a:p>
          <a:p>
            <a:pPr indent="0" lvl="0" marL="0" rtl="0" algn="l">
              <a:lnSpc>
                <a:spcPct val="135714"/>
              </a:lnSpc>
              <a:spcBef>
                <a:spcPts val="0"/>
              </a:spcBef>
              <a:spcAft>
                <a:spcPts val="0"/>
              </a:spcAft>
              <a:buNone/>
            </a:pPr>
            <a:r>
              <a:rPr lang="en-GB" sz="1100">
                <a:solidFill>
                  <a:srgbClr val="666666"/>
                </a:solidFill>
              </a:rPr>
              <a:t> </a:t>
            </a:r>
            <a:r>
              <a:rPr b="1" lang="en-GB" sz="1100">
                <a:solidFill>
                  <a:srgbClr val="666666"/>
                </a:solidFill>
              </a:rPr>
              <a:t>CSS removed the style formatting from the HTML page!</a:t>
            </a:r>
            <a:endParaRPr b="1" sz="1100">
              <a:solidFill>
                <a:srgbClr val="666666"/>
              </a:solidFill>
            </a:endParaRPr>
          </a:p>
          <a:p>
            <a:pPr indent="0" lvl="0" marL="0" rtl="0" algn="l">
              <a:lnSpc>
                <a:spcPct val="135714"/>
              </a:lnSpc>
              <a:spcBef>
                <a:spcPts val="0"/>
              </a:spcBef>
              <a:spcAft>
                <a:spcPts val="0"/>
              </a:spcAft>
              <a:buNone/>
            </a:pPr>
            <a:r>
              <a:t/>
            </a:r>
            <a:endParaRPr sz="1050">
              <a:solidFill>
                <a:srgbClr val="666666"/>
              </a:solidFill>
            </a:endParaRPr>
          </a:p>
          <a:p>
            <a:pPr indent="0" lvl="0" marL="0" marR="2349500" rtl="0" algn="l">
              <a:lnSpc>
                <a:spcPct val="100000"/>
              </a:lnSpc>
              <a:spcBef>
                <a:spcPts val="0"/>
              </a:spcBef>
              <a:spcAft>
                <a:spcPts val="2600"/>
              </a:spcAft>
              <a:buNone/>
            </a:pPr>
            <a:r>
              <a:t/>
            </a:r>
            <a:endParaRPr sz="1150">
              <a:solidFill>
                <a:srgbClr val="666666"/>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42"/>
          <p:cNvSpPr txBox="1"/>
          <p:nvPr>
            <p:ph type="title"/>
          </p:nvPr>
        </p:nvSpPr>
        <p:spPr>
          <a:xfrm>
            <a:off x="729450" y="5778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General</a:t>
            </a:r>
            <a:r>
              <a:rPr lang="en-GB"/>
              <a:t> Sibling Selectors</a:t>
            </a:r>
            <a:endParaRPr/>
          </a:p>
        </p:txBody>
      </p:sp>
      <p:sp>
        <p:nvSpPr>
          <p:cNvPr id="287" name="Google Shape;287;p42"/>
          <p:cNvSpPr txBox="1"/>
          <p:nvPr>
            <p:ph idx="1" type="body"/>
          </p:nvPr>
        </p:nvSpPr>
        <p:spPr>
          <a:xfrm>
            <a:off x="813625" y="1419975"/>
            <a:ext cx="7688700" cy="1869900"/>
          </a:xfrm>
          <a:prstGeom prst="rect">
            <a:avLst/>
          </a:prstGeom>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lang="en-GB" sz="1100">
                <a:solidFill>
                  <a:srgbClr val="666666"/>
                </a:solidFill>
              </a:rPr>
              <a:t>The general sibling selector is similar to the adjacent sibling selector (E1 + E2), but it is less strict. A general</a:t>
            </a:r>
            <a:endParaRPr sz="1100">
              <a:solidFill>
                <a:srgbClr val="666666"/>
              </a:solidFill>
            </a:endParaRPr>
          </a:p>
          <a:p>
            <a:pPr indent="0" lvl="0" marL="0" rtl="0" algn="l">
              <a:lnSpc>
                <a:spcPct val="135714"/>
              </a:lnSpc>
              <a:spcBef>
                <a:spcPts val="0"/>
              </a:spcBef>
              <a:spcAft>
                <a:spcPts val="0"/>
              </a:spcAft>
              <a:buNone/>
            </a:pPr>
            <a:r>
              <a:rPr lang="en-GB" sz="1100">
                <a:solidFill>
                  <a:srgbClr val="666666"/>
                </a:solidFill>
              </a:rPr>
              <a:t>sibling selector is made up of two simple selectors separated by the tilde (∼) character. It can be written like: E1 ∼</a:t>
            </a:r>
            <a:endParaRPr sz="1100">
              <a:solidFill>
                <a:srgbClr val="666666"/>
              </a:solidFill>
            </a:endParaRPr>
          </a:p>
          <a:p>
            <a:pPr indent="0" lvl="0" marL="0" rtl="0" algn="l">
              <a:lnSpc>
                <a:spcPct val="135714"/>
              </a:lnSpc>
              <a:spcBef>
                <a:spcPts val="0"/>
              </a:spcBef>
              <a:spcAft>
                <a:spcPts val="0"/>
              </a:spcAft>
              <a:buNone/>
            </a:pPr>
            <a:r>
              <a:rPr lang="en-GB" sz="1100">
                <a:solidFill>
                  <a:srgbClr val="666666"/>
                </a:solidFill>
              </a:rPr>
              <a:t>E2, where E2 is the target of the selector.</a:t>
            </a:r>
            <a:endParaRPr sz="1100">
              <a:solidFill>
                <a:srgbClr val="666666"/>
              </a:solidFill>
            </a:endParaRPr>
          </a:p>
          <a:p>
            <a:pPr indent="0" lvl="0" marL="0" rtl="0" algn="l">
              <a:lnSpc>
                <a:spcPct val="135714"/>
              </a:lnSpc>
              <a:spcBef>
                <a:spcPts val="0"/>
              </a:spcBef>
              <a:spcAft>
                <a:spcPts val="0"/>
              </a:spcAft>
              <a:buNone/>
            </a:pPr>
            <a:r>
              <a:t/>
            </a:r>
            <a:endParaRPr sz="1100">
              <a:solidFill>
                <a:srgbClr val="666666"/>
              </a:solidFill>
            </a:endParaRPr>
          </a:p>
          <a:p>
            <a:pPr indent="0" lvl="0" marL="0" rtl="0" algn="l">
              <a:lnSpc>
                <a:spcPct val="135714"/>
              </a:lnSpc>
              <a:spcBef>
                <a:spcPts val="0"/>
              </a:spcBef>
              <a:spcAft>
                <a:spcPts val="0"/>
              </a:spcAft>
              <a:buNone/>
            </a:pPr>
            <a:r>
              <a:rPr lang="en-GB" sz="1100">
                <a:solidFill>
                  <a:srgbClr val="666666"/>
                </a:solidFill>
              </a:rPr>
              <a:t>The selector h1 ∼ p in the example below will select all the &lt;p&gt; elements that preceded by the</a:t>
            </a:r>
            <a:endParaRPr sz="1100">
              <a:solidFill>
                <a:srgbClr val="666666"/>
              </a:solidFill>
            </a:endParaRPr>
          </a:p>
          <a:p>
            <a:pPr indent="0" lvl="0" marL="0" rtl="0" algn="l">
              <a:lnSpc>
                <a:spcPct val="135714"/>
              </a:lnSpc>
              <a:spcBef>
                <a:spcPts val="0"/>
              </a:spcBef>
              <a:spcAft>
                <a:spcPts val="0"/>
              </a:spcAft>
              <a:buNone/>
            </a:pPr>
            <a:r>
              <a:rPr lang="en-GB" sz="1100">
                <a:solidFill>
                  <a:srgbClr val="666666"/>
                </a:solidFill>
              </a:rPr>
              <a:t>&lt;h1&gt; element, where all the elements share the same parent in the document tree.</a:t>
            </a:r>
            <a:endParaRPr sz="1100">
              <a:solidFill>
                <a:srgbClr val="666666"/>
              </a:solidFill>
            </a:endParaRPr>
          </a:p>
          <a:p>
            <a:pPr indent="0" lvl="0" marL="0" rtl="0" algn="l">
              <a:lnSpc>
                <a:spcPct val="135714"/>
              </a:lnSpc>
              <a:spcBef>
                <a:spcPts val="0"/>
              </a:spcBef>
              <a:spcAft>
                <a:spcPts val="0"/>
              </a:spcAft>
              <a:buNone/>
            </a:pPr>
            <a:r>
              <a:t/>
            </a:r>
            <a:endParaRPr sz="1100">
              <a:solidFill>
                <a:srgbClr val="666666"/>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43"/>
          <p:cNvSpPr txBox="1"/>
          <p:nvPr>
            <p:ph type="title"/>
          </p:nvPr>
        </p:nvSpPr>
        <p:spPr>
          <a:xfrm>
            <a:off x="729450" y="5778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General Sibling Selectors</a:t>
            </a:r>
            <a:endParaRPr/>
          </a:p>
        </p:txBody>
      </p:sp>
      <p:sp>
        <p:nvSpPr>
          <p:cNvPr id="293" name="Google Shape;293;p43"/>
          <p:cNvSpPr txBox="1"/>
          <p:nvPr>
            <p:ph idx="1" type="body"/>
          </p:nvPr>
        </p:nvSpPr>
        <p:spPr>
          <a:xfrm>
            <a:off x="3898300" y="3903275"/>
            <a:ext cx="4604100" cy="978300"/>
          </a:xfrm>
          <a:prstGeom prst="rect">
            <a:avLst/>
          </a:prstGeom>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lang="en-GB" sz="1100">
                <a:solidFill>
                  <a:srgbClr val="666666"/>
                </a:solidFill>
              </a:rPr>
              <a:t>There are more sophisticated selectors like attribute selectors, pseudo-classes, pseudo-elements. We will discuss about</a:t>
            </a:r>
            <a:endParaRPr sz="1100">
              <a:solidFill>
                <a:srgbClr val="666666"/>
              </a:solidFill>
            </a:endParaRPr>
          </a:p>
          <a:p>
            <a:pPr indent="0" lvl="0" marL="0" rtl="0" algn="l">
              <a:lnSpc>
                <a:spcPct val="135714"/>
              </a:lnSpc>
              <a:spcBef>
                <a:spcPts val="0"/>
              </a:spcBef>
              <a:spcAft>
                <a:spcPts val="0"/>
              </a:spcAft>
              <a:buNone/>
            </a:pPr>
            <a:r>
              <a:rPr lang="en-GB" sz="1100">
                <a:solidFill>
                  <a:srgbClr val="666666"/>
                </a:solidFill>
              </a:rPr>
              <a:t>these selectors in detail in the upcoming chapters.</a:t>
            </a:r>
            <a:endParaRPr sz="1100">
              <a:solidFill>
                <a:srgbClr val="666666"/>
              </a:solidFill>
            </a:endParaRPr>
          </a:p>
          <a:p>
            <a:pPr indent="0" lvl="0" marL="0" rtl="0" algn="l">
              <a:lnSpc>
                <a:spcPct val="135714"/>
              </a:lnSpc>
              <a:spcBef>
                <a:spcPts val="0"/>
              </a:spcBef>
              <a:spcAft>
                <a:spcPts val="0"/>
              </a:spcAft>
              <a:buNone/>
            </a:pPr>
            <a:r>
              <a:t/>
            </a:r>
            <a:endParaRPr sz="1100">
              <a:solidFill>
                <a:srgbClr val="666666"/>
              </a:solidFill>
            </a:endParaRPr>
          </a:p>
        </p:txBody>
      </p:sp>
      <p:pic>
        <p:nvPicPr>
          <p:cNvPr id="294" name="Google Shape;294;p43"/>
          <p:cNvPicPr preferRelativeResize="0"/>
          <p:nvPr/>
        </p:nvPicPr>
        <p:blipFill>
          <a:blip r:embed="rId3">
            <a:alphaModFix/>
          </a:blip>
          <a:stretch>
            <a:fillRect/>
          </a:stretch>
        </p:blipFill>
        <p:spPr>
          <a:xfrm>
            <a:off x="813622" y="1352125"/>
            <a:ext cx="2885825" cy="3572050"/>
          </a:xfrm>
          <a:prstGeom prst="rect">
            <a:avLst/>
          </a:prstGeom>
          <a:noFill/>
          <a:ln>
            <a:noFill/>
          </a:ln>
        </p:spPr>
      </p:pic>
      <p:pic>
        <p:nvPicPr>
          <p:cNvPr id="295" name="Google Shape;295;p43"/>
          <p:cNvPicPr preferRelativeResize="0"/>
          <p:nvPr/>
        </p:nvPicPr>
        <p:blipFill>
          <a:blip r:embed="rId4">
            <a:alphaModFix/>
          </a:blip>
          <a:stretch>
            <a:fillRect/>
          </a:stretch>
        </p:blipFill>
        <p:spPr>
          <a:xfrm>
            <a:off x="3901550" y="1352125"/>
            <a:ext cx="3609524" cy="2503725"/>
          </a:xfrm>
          <a:prstGeom prst="rect">
            <a:avLst/>
          </a:prstGeom>
          <a:noFill/>
          <a:ln>
            <a:noFill/>
          </a:ln>
        </p:spPr>
      </p:pic>
      <p:pic>
        <p:nvPicPr>
          <p:cNvPr id="296" name="Google Shape;296;p43"/>
          <p:cNvPicPr preferRelativeResize="0"/>
          <p:nvPr/>
        </p:nvPicPr>
        <p:blipFill>
          <a:blip r:embed="rId5">
            <a:alphaModFix/>
          </a:blip>
          <a:stretch>
            <a:fillRect/>
          </a:stretch>
        </p:blipFill>
        <p:spPr>
          <a:xfrm>
            <a:off x="4895025" y="1733378"/>
            <a:ext cx="1686875" cy="18727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44"/>
          <p:cNvSpPr txBox="1"/>
          <p:nvPr>
            <p:ph type="title"/>
          </p:nvPr>
        </p:nvSpPr>
        <p:spPr>
          <a:xfrm>
            <a:off x="729450" y="5778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Grouping</a:t>
            </a:r>
            <a:r>
              <a:rPr lang="en-GB"/>
              <a:t> Selectors</a:t>
            </a:r>
            <a:endParaRPr/>
          </a:p>
        </p:txBody>
      </p:sp>
      <p:sp>
        <p:nvSpPr>
          <p:cNvPr id="302" name="Google Shape;302;p44"/>
          <p:cNvSpPr txBox="1"/>
          <p:nvPr>
            <p:ph idx="1" type="body"/>
          </p:nvPr>
        </p:nvSpPr>
        <p:spPr>
          <a:xfrm>
            <a:off x="834850" y="1469500"/>
            <a:ext cx="7583400" cy="907800"/>
          </a:xfrm>
          <a:prstGeom prst="rect">
            <a:avLst/>
          </a:prstGeom>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lang="en-GB" sz="1100">
                <a:solidFill>
                  <a:srgbClr val="666666"/>
                </a:solidFill>
              </a:rPr>
              <a:t>Often several selectors in a style sheet share the same style rules declarations. You can group them into a</a:t>
            </a:r>
            <a:endParaRPr sz="1100">
              <a:solidFill>
                <a:srgbClr val="666666"/>
              </a:solidFill>
            </a:endParaRPr>
          </a:p>
          <a:p>
            <a:pPr indent="0" lvl="0" marL="0" rtl="0" algn="l">
              <a:lnSpc>
                <a:spcPct val="135714"/>
              </a:lnSpc>
              <a:spcBef>
                <a:spcPts val="0"/>
              </a:spcBef>
              <a:spcAft>
                <a:spcPts val="0"/>
              </a:spcAft>
              <a:buNone/>
            </a:pPr>
            <a:r>
              <a:rPr lang="en-GB" sz="1100">
                <a:solidFill>
                  <a:srgbClr val="666666"/>
                </a:solidFill>
              </a:rPr>
              <a:t>comma-separated list to minimize the code in your style sheet. It also prevents you from repeating the same style rules</a:t>
            </a:r>
            <a:endParaRPr sz="1100">
              <a:solidFill>
                <a:srgbClr val="666666"/>
              </a:solidFill>
            </a:endParaRPr>
          </a:p>
          <a:p>
            <a:pPr indent="0" lvl="0" marL="0" rtl="0" algn="l">
              <a:lnSpc>
                <a:spcPct val="135714"/>
              </a:lnSpc>
              <a:spcBef>
                <a:spcPts val="0"/>
              </a:spcBef>
              <a:spcAft>
                <a:spcPts val="0"/>
              </a:spcAft>
              <a:buNone/>
            </a:pPr>
            <a:r>
              <a:rPr lang="en-GB" sz="1100">
                <a:solidFill>
                  <a:srgbClr val="666666"/>
                </a:solidFill>
              </a:rPr>
              <a:t>over and over again. Let's take a look:</a:t>
            </a:r>
            <a:endParaRPr sz="1100">
              <a:solidFill>
                <a:srgbClr val="666666"/>
              </a:solidFill>
            </a:endParaRPr>
          </a:p>
          <a:p>
            <a:pPr indent="0" lvl="0" marL="0" rtl="0" algn="l">
              <a:lnSpc>
                <a:spcPct val="135714"/>
              </a:lnSpc>
              <a:spcBef>
                <a:spcPts val="0"/>
              </a:spcBef>
              <a:spcAft>
                <a:spcPts val="0"/>
              </a:spcAft>
              <a:buNone/>
            </a:pPr>
            <a:r>
              <a:t/>
            </a:r>
            <a:endParaRPr sz="1100">
              <a:solidFill>
                <a:srgbClr val="666666"/>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pic>
        <p:nvPicPr>
          <p:cNvPr id="307" name="Google Shape;307;p45"/>
          <p:cNvPicPr preferRelativeResize="0"/>
          <p:nvPr/>
        </p:nvPicPr>
        <p:blipFill>
          <a:blip r:embed="rId3">
            <a:alphaModFix/>
          </a:blip>
          <a:stretch>
            <a:fillRect/>
          </a:stretch>
        </p:blipFill>
        <p:spPr>
          <a:xfrm>
            <a:off x="3479378" y="1233900"/>
            <a:ext cx="4294076" cy="2978550"/>
          </a:xfrm>
          <a:prstGeom prst="rect">
            <a:avLst/>
          </a:prstGeom>
          <a:noFill/>
          <a:ln>
            <a:noFill/>
          </a:ln>
        </p:spPr>
      </p:pic>
      <p:sp>
        <p:nvSpPr>
          <p:cNvPr id="308" name="Google Shape;308;p45"/>
          <p:cNvSpPr txBox="1"/>
          <p:nvPr>
            <p:ph type="title"/>
          </p:nvPr>
        </p:nvSpPr>
        <p:spPr>
          <a:xfrm>
            <a:off x="729450" y="5778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Grouping Selectors</a:t>
            </a:r>
            <a:endParaRPr/>
          </a:p>
        </p:txBody>
      </p:sp>
      <p:sp>
        <p:nvSpPr>
          <p:cNvPr id="309" name="Google Shape;309;p45"/>
          <p:cNvSpPr txBox="1"/>
          <p:nvPr>
            <p:ph idx="1" type="body"/>
          </p:nvPr>
        </p:nvSpPr>
        <p:spPr>
          <a:xfrm>
            <a:off x="3537475" y="4180875"/>
            <a:ext cx="4817400" cy="783900"/>
          </a:xfrm>
          <a:prstGeom prst="rect">
            <a:avLst/>
          </a:prstGeom>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lang="en-GB" sz="1100">
                <a:solidFill>
                  <a:srgbClr val="666666"/>
                </a:solidFill>
              </a:rPr>
              <a:t>As you can see in the above example, the same style rule font-weight: normal; is shared by the selectors h1, h2 and h3,</a:t>
            </a:r>
            <a:endParaRPr sz="1100">
              <a:solidFill>
                <a:srgbClr val="666666"/>
              </a:solidFill>
            </a:endParaRPr>
          </a:p>
          <a:p>
            <a:pPr indent="0" lvl="0" marL="0" rtl="0" algn="l">
              <a:lnSpc>
                <a:spcPct val="135714"/>
              </a:lnSpc>
              <a:spcBef>
                <a:spcPts val="0"/>
              </a:spcBef>
              <a:spcAft>
                <a:spcPts val="0"/>
              </a:spcAft>
              <a:buNone/>
            </a:pPr>
            <a:r>
              <a:rPr lang="en-GB" sz="1100">
                <a:solidFill>
                  <a:srgbClr val="666666"/>
                </a:solidFill>
              </a:rPr>
              <a:t>so it can be grouped in a comma-separated list.</a:t>
            </a:r>
            <a:endParaRPr sz="1100">
              <a:solidFill>
                <a:srgbClr val="666666"/>
              </a:solidFill>
            </a:endParaRPr>
          </a:p>
        </p:txBody>
      </p:sp>
      <p:pic>
        <p:nvPicPr>
          <p:cNvPr id="310" name="Google Shape;310;p45"/>
          <p:cNvPicPr preferRelativeResize="0"/>
          <p:nvPr/>
        </p:nvPicPr>
        <p:blipFill>
          <a:blip r:embed="rId4">
            <a:alphaModFix/>
          </a:blip>
          <a:stretch>
            <a:fillRect/>
          </a:stretch>
        </p:blipFill>
        <p:spPr>
          <a:xfrm>
            <a:off x="4081026" y="2228625"/>
            <a:ext cx="3203650" cy="1194450"/>
          </a:xfrm>
          <a:prstGeom prst="rect">
            <a:avLst/>
          </a:prstGeom>
          <a:noFill/>
          <a:ln>
            <a:noFill/>
          </a:ln>
        </p:spPr>
      </p:pic>
      <p:pic>
        <p:nvPicPr>
          <p:cNvPr id="311" name="Google Shape;311;p45"/>
          <p:cNvPicPr preferRelativeResize="0"/>
          <p:nvPr/>
        </p:nvPicPr>
        <p:blipFill>
          <a:blip r:embed="rId5">
            <a:alphaModFix/>
          </a:blip>
          <a:stretch>
            <a:fillRect/>
          </a:stretch>
        </p:blipFill>
        <p:spPr>
          <a:xfrm>
            <a:off x="820500" y="1305625"/>
            <a:ext cx="2540100" cy="365915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46"/>
          <p:cNvSpPr txBox="1"/>
          <p:nvPr>
            <p:ph type="title"/>
          </p:nvPr>
        </p:nvSpPr>
        <p:spPr>
          <a:xfrm>
            <a:off x="729450" y="5778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Units</a:t>
            </a:r>
            <a:endParaRPr/>
          </a:p>
        </p:txBody>
      </p:sp>
      <p:sp>
        <p:nvSpPr>
          <p:cNvPr id="317" name="Google Shape;317;p46"/>
          <p:cNvSpPr txBox="1"/>
          <p:nvPr>
            <p:ph idx="1" type="body"/>
          </p:nvPr>
        </p:nvSpPr>
        <p:spPr>
          <a:xfrm>
            <a:off x="834850" y="1416375"/>
            <a:ext cx="7688700" cy="3571500"/>
          </a:xfrm>
          <a:prstGeom prst="rect">
            <a:avLst/>
          </a:prstGeom>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lang="en-GB" sz="1100">
                <a:solidFill>
                  <a:srgbClr val="666666"/>
                </a:solidFill>
              </a:rPr>
              <a:t>There are two types of units are used in CSS, Relative, and Absolute.</a:t>
            </a:r>
            <a:endParaRPr sz="1100">
              <a:solidFill>
                <a:srgbClr val="666666"/>
              </a:solidFill>
            </a:endParaRPr>
          </a:p>
          <a:p>
            <a:pPr indent="0" lvl="0" marL="0" rtl="0" algn="l">
              <a:lnSpc>
                <a:spcPct val="135714"/>
              </a:lnSpc>
              <a:spcBef>
                <a:spcPts val="0"/>
              </a:spcBef>
              <a:spcAft>
                <a:spcPts val="0"/>
              </a:spcAft>
              <a:buNone/>
            </a:pPr>
            <a:r>
              <a:t/>
            </a:r>
            <a:endParaRPr sz="1100">
              <a:solidFill>
                <a:srgbClr val="666666"/>
              </a:solidFill>
            </a:endParaRPr>
          </a:p>
          <a:p>
            <a:pPr indent="0" lvl="0" marL="0" rtl="0" algn="l">
              <a:lnSpc>
                <a:spcPct val="135714"/>
              </a:lnSpc>
              <a:spcBef>
                <a:spcPts val="0"/>
              </a:spcBef>
              <a:spcAft>
                <a:spcPts val="0"/>
              </a:spcAft>
              <a:buNone/>
            </a:pPr>
            <a:r>
              <a:rPr lang="en-GB" sz="1100">
                <a:solidFill>
                  <a:srgbClr val="666666"/>
                </a:solidFill>
              </a:rPr>
              <a:t>Relative units are relative to another length. If used, they can generate a flexible output across various media ( e.g</a:t>
            </a:r>
            <a:endParaRPr sz="1100">
              <a:solidFill>
                <a:srgbClr val="666666"/>
              </a:solidFill>
            </a:endParaRPr>
          </a:p>
          <a:p>
            <a:pPr indent="0" lvl="0" marL="0" rtl="0" algn="l">
              <a:lnSpc>
                <a:spcPct val="135714"/>
              </a:lnSpc>
              <a:spcBef>
                <a:spcPts val="0"/>
              </a:spcBef>
              <a:spcAft>
                <a:spcPts val="0"/>
              </a:spcAft>
              <a:buNone/>
            </a:pPr>
            <a:r>
              <a:rPr lang="en-GB" sz="1100">
                <a:solidFill>
                  <a:srgbClr val="666666"/>
                </a:solidFill>
              </a:rPr>
              <a:t>screen, print ). Absolute units are used to specify a fixed width irrespective of viewing area.Useful when the length of</a:t>
            </a:r>
            <a:endParaRPr sz="1100">
              <a:solidFill>
                <a:srgbClr val="666666"/>
              </a:solidFill>
            </a:endParaRPr>
          </a:p>
          <a:p>
            <a:pPr indent="0" lvl="0" marL="0" rtl="0" algn="l">
              <a:lnSpc>
                <a:spcPct val="135714"/>
              </a:lnSpc>
              <a:spcBef>
                <a:spcPts val="0"/>
              </a:spcBef>
              <a:spcAft>
                <a:spcPts val="0"/>
              </a:spcAft>
              <a:buNone/>
            </a:pPr>
            <a:r>
              <a:rPr lang="en-GB" sz="1100">
                <a:solidFill>
                  <a:srgbClr val="666666"/>
                </a:solidFill>
              </a:rPr>
              <a:t>the output medium is known.</a:t>
            </a:r>
            <a:endParaRPr sz="1100">
              <a:solidFill>
                <a:srgbClr val="666666"/>
              </a:solidFill>
            </a:endParaRPr>
          </a:p>
          <a:p>
            <a:pPr indent="0" lvl="0" marL="0" rtl="0" algn="l">
              <a:lnSpc>
                <a:spcPct val="135714"/>
              </a:lnSpc>
              <a:spcBef>
                <a:spcPts val="0"/>
              </a:spcBef>
              <a:spcAft>
                <a:spcPts val="0"/>
              </a:spcAft>
              <a:buNone/>
            </a:pPr>
            <a:r>
              <a:t/>
            </a:r>
            <a:endParaRPr sz="1100">
              <a:solidFill>
                <a:srgbClr val="666666"/>
              </a:solidFill>
            </a:endParaRPr>
          </a:p>
          <a:p>
            <a:pPr indent="0" lvl="0" marL="0" rtl="0" algn="l">
              <a:lnSpc>
                <a:spcPct val="135714"/>
              </a:lnSpc>
              <a:spcBef>
                <a:spcPts val="0"/>
              </a:spcBef>
              <a:spcAft>
                <a:spcPts val="0"/>
              </a:spcAft>
              <a:buNone/>
            </a:pPr>
            <a:r>
              <a:rPr lang="en-GB" sz="1100">
                <a:solidFill>
                  <a:srgbClr val="666666"/>
                </a:solidFill>
              </a:rPr>
              <a:t>Relative units used in CSS:</a:t>
            </a:r>
            <a:endParaRPr sz="1100">
              <a:solidFill>
                <a:srgbClr val="666666"/>
              </a:solidFill>
            </a:endParaRPr>
          </a:p>
          <a:p>
            <a:pPr indent="0" lvl="0" marL="0" rtl="0" algn="l">
              <a:lnSpc>
                <a:spcPct val="135714"/>
              </a:lnSpc>
              <a:spcBef>
                <a:spcPts val="0"/>
              </a:spcBef>
              <a:spcAft>
                <a:spcPts val="0"/>
              </a:spcAft>
              <a:buNone/>
            </a:pPr>
            <a:r>
              <a:t/>
            </a:r>
            <a:endParaRPr sz="1100">
              <a:solidFill>
                <a:srgbClr val="666666"/>
              </a:solidFill>
            </a:endParaRPr>
          </a:p>
          <a:p>
            <a:pPr indent="0" lvl="0" marL="0" rtl="0" algn="l">
              <a:lnSpc>
                <a:spcPct val="135714"/>
              </a:lnSpc>
              <a:spcBef>
                <a:spcPts val="0"/>
              </a:spcBef>
              <a:spcAft>
                <a:spcPts val="0"/>
              </a:spcAft>
              <a:buNone/>
            </a:pPr>
            <a:r>
              <a:rPr lang="en-GB" sz="1100">
                <a:solidFill>
                  <a:srgbClr val="666666"/>
                </a:solidFill>
              </a:rPr>
              <a:t>Unit     Sign used      Description</a:t>
            </a:r>
            <a:endParaRPr sz="1100">
              <a:solidFill>
                <a:srgbClr val="666666"/>
              </a:solidFill>
            </a:endParaRPr>
          </a:p>
          <a:p>
            <a:pPr indent="0" lvl="0" marL="0" rtl="0" algn="l">
              <a:lnSpc>
                <a:spcPct val="135714"/>
              </a:lnSpc>
              <a:spcBef>
                <a:spcPts val="0"/>
              </a:spcBef>
              <a:spcAft>
                <a:spcPts val="0"/>
              </a:spcAft>
              <a:buNone/>
            </a:pPr>
            <a:r>
              <a:t/>
            </a:r>
            <a:endParaRPr sz="1100">
              <a:solidFill>
                <a:srgbClr val="666666"/>
              </a:solidFill>
            </a:endParaRPr>
          </a:p>
          <a:p>
            <a:pPr indent="0" lvl="0" marL="0" rtl="0" algn="l">
              <a:lnSpc>
                <a:spcPct val="135714"/>
              </a:lnSpc>
              <a:spcBef>
                <a:spcPts val="0"/>
              </a:spcBef>
              <a:spcAft>
                <a:spcPts val="0"/>
              </a:spcAft>
              <a:buNone/>
            </a:pPr>
            <a:r>
              <a:rPr lang="en-GB" sz="1100">
                <a:solidFill>
                  <a:srgbClr val="666666"/>
                </a:solidFill>
              </a:rPr>
              <a:t>Pixel    px                      Pixel of the viewing device.</a:t>
            </a:r>
            <a:endParaRPr sz="1100">
              <a:solidFill>
                <a:srgbClr val="666666"/>
              </a:solidFill>
            </a:endParaRPr>
          </a:p>
          <a:p>
            <a:pPr indent="0" lvl="0" marL="0" rtl="0" algn="l">
              <a:lnSpc>
                <a:spcPct val="135714"/>
              </a:lnSpc>
              <a:spcBef>
                <a:spcPts val="0"/>
              </a:spcBef>
              <a:spcAft>
                <a:spcPts val="0"/>
              </a:spcAft>
              <a:buNone/>
            </a:pPr>
            <a:r>
              <a:rPr lang="en-GB" sz="1100">
                <a:solidFill>
                  <a:srgbClr val="666666"/>
                </a:solidFill>
              </a:rPr>
              <a:t>em       em                      The relevant font size.</a:t>
            </a:r>
            <a:endParaRPr sz="1100">
              <a:solidFill>
                <a:srgbClr val="666666"/>
              </a:solidFill>
            </a:endParaRPr>
          </a:p>
          <a:p>
            <a:pPr indent="0" lvl="0" marL="0" rtl="0" algn="l">
              <a:lnSpc>
                <a:spcPct val="135714"/>
              </a:lnSpc>
              <a:spcBef>
                <a:spcPts val="0"/>
              </a:spcBef>
              <a:spcAft>
                <a:spcPts val="0"/>
              </a:spcAft>
              <a:buNone/>
            </a:pPr>
            <a:r>
              <a:rPr lang="en-GB" sz="1100">
                <a:solidFill>
                  <a:srgbClr val="666666"/>
                </a:solidFill>
              </a:rPr>
              <a:t>ex         ex                        The 'x-height' of the relevant font.</a:t>
            </a:r>
            <a:endParaRPr sz="1100">
              <a:solidFill>
                <a:srgbClr val="666666"/>
              </a:solidFill>
            </a:endParaRPr>
          </a:p>
          <a:p>
            <a:pPr indent="0" lvl="0" marL="0" rtl="0" algn="l">
              <a:lnSpc>
                <a:spcPct val="135714"/>
              </a:lnSpc>
              <a:spcBef>
                <a:spcPts val="0"/>
              </a:spcBef>
              <a:spcAft>
                <a:spcPts val="0"/>
              </a:spcAft>
              <a:buNone/>
            </a:pPr>
            <a:r>
              <a:t/>
            </a:r>
            <a:endParaRPr sz="1100">
              <a:solidFill>
                <a:srgbClr val="666666"/>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47"/>
          <p:cNvSpPr txBox="1"/>
          <p:nvPr>
            <p:ph type="title"/>
          </p:nvPr>
        </p:nvSpPr>
        <p:spPr>
          <a:xfrm>
            <a:off x="729450" y="5778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Units</a:t>
            </a:r>
            <a:endParaRPr/>
          </a:p>
        </p:txBody>
      </p:sp>
      <p:sp>
        <p:nvSpPr>
          <p:cNvPr id="323" name="Google Shape;323;p47"/>
          <p:cNvSpPr txBox="1"/>
          <p:nvPr>
            <p:ph idx="1" type="body"/>
          </p:nvPr>
        </p:nvSpPr>
        <p:spPr>
          <a:xfrm>
            <a:off x="834850" y="1416375"/>
            <a:ext cx="7688700" cy="3571500"/>
          </a:xfrm>
          <a:prstGeom prst="rect">
            <a:avLst/>
          </a:prstGeom>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lang="en-GB" sz="1100">
                <a:solidFill>
                  <a:srgbClr val="666666"/>
                </a:solidFill>
              </a:rPr>
              <a:t>Absolute units used in CSS</a:t>
            </a:r>
            <a:endParaRPr sz="1100">
              <a:solidFill>
                <a:srgbClr val="666666"/>
              </a:solidFill>
            </a:endParaRPr>
          </a:p>
          <a:p>
            <a:pPr indent="0" lvl="0" marL="0" rtl="0" algn="l">
              <a:lnSpc>
                <a:spcPct val="135714"/>
              </a:lnSpc>
              <a:spcBef>
                <a:spcPts val="0"/>
              </a:spcBef>
              <a:spcAft>
                <a:spcPts val="0"/>
              </a:spcAft>
              <a:buNone/>
            </a:pPr>
            <a:r>
              <a:t/>
            </a:r>
            <a:endParaRPr sz="1100">
              <a:solidFill>
                <a:srgbClr val="666666"/>
              </a:solidFill>
            </a:endParaRPr>
          </a:p>
          <a:p>
            <a:pPr indent="0" lvl="0" marL="0" rtl="0" algn="l">
              <a:lnSpc>
                <a:spcPct val="135714"/>
              </a:lnSpc>
              <a:spcBef>
                <a:spcPts val="0"/>
              </a:spcBef>
              <a:spcAft>
                <a:spcPts val="0"/>
              </a:spcAft>
              <a:buNone/>
            </a:pPr>
            <a:r>
              <a:rPr lang="en-GB" sz="1100">
                <a:solidFill>
                  <a:srgbClr val="666666"/>
                </a:solidFill>
              </a:rPr>
              <a:t>Unit                        Sign used      Description</a:t>
            </a:r>
            <a:endParaRPr sz="1100">
              <a:solidFill>
                <a:srgbClr val="666666"/>
              </a:solidFill>
            </a:endParaRPr>
          </a:p>
          <a:p>
            <a:pPr indent="0" lvl="0" marL="0" rtl="0" algn="l">
              <a:lnSpc>
                <a:spcPct val="135714"/>
              </a:lnSpc>
              <a:spcBef>
                <a:spcPts val="0"/>
              </a:spcBef>
              <a:spcAft>
                <a:spcPts val="0"/>
              </a:spcAft>
              <a:buNone/>
            </a:pPr>
            <a:r>
              <a:t/>
            </a:r>
            <a:endParaRPr sz="1100">
              <a:solidFill>
                <a:srgbClr val="666666"/>
              </a:solidFill>
            </a:endParaRPr>
          </a:p>
          <a:p>
            <a:pPr indent="0" lvl="0" marL="0" rtl="0" algn="l">
              <a:lnSpc>
                <a:spcPct val="135714"/>
              </a:lnSpc>
              <a:spcBef>
                <a:spcPts val="0"/>
              </a:spcBef>
              <a:spcAft>
                <a:spcPts val="0"/>
              </a:spcAft>
              <a:buNone/>
            </a:pPr>
            <a:r>
              <a:rPr lang="en-GB" sz="1100">
                <a:solidFill>
                  <a:srgbClr val="666666"/>
                </a:solidFill>
              </a:rPr>
              <a:t>Inches                    in                       1 inch is equal to 2.54 centimeters and approximately 96 pixels.</a:t>
            </a:r>
            <a:endParaRPr sz="1100">
              <a:solidFill>
                <a:srgbClr val="666666"/>
              </a:solidFill>
            </a:endParaRPr>
          </a:p>
          <a:p>
            <a:pPr indent="0" lvl="0" marL="0" rtl="0" algn="l">
              <a:lnSpc>
                <a:spcPct val="135714"/>
              </a:lnSpc>
              <a:spcBef>
                <a:spcPts val="0"/>
              </a:spcBef>
              <a:spcAft>
                <a:spcPts val="0"/>
              </a:spcAft>
              <a:buNone/>
            </a:pPr>
            <a:r>
              <a:rPr lang="en-GB" sz="1100">
                <a:solidFill>
                  <a:srgbClr val="666666"/>
                </a:solidFill>
              </a:rPr>
              <a:t>centimeters        cm                    Known measurement unit.</a:t>
            </a:r>
            <a:r>
              <a:rPr lang="en-GB" sz="1100">
                <a:solidFill>
                  <a:srgbClr val="666666"/>
                </a:solidFill>
              </a:rPr>
              <a:t>100cm</a:t>
            </a:r>
            <a:r>
              <a:rPr lang="en-GB" sz="1100">
                <a:solidFill>
                  <a:srgbClr val="666666"/>
                </a:solidFill>
              </a:rPr>
              <a:t> = 1 meter.</a:t>
            </a:r>
            <a:endParaRPr sz="1100">
              <a:solidFill>
                <a:srgbClr val="666666"/>
              </a:solidFill>
            </a:endParaRPr>
          </a:p>
          <a:p>
            <a:pPr indent="0" lvl="0" marL="0" rtl="0" algn="l">
              <a:lnSpc>
                <a:spcPct val="135714"/>
              </a:lnSpc>
              <a:spcBef>
                <a:spcPts val="0"/>
              </a:spcBef>
              <a:spcAft>
                <a:spcPts val="0"/>
              </a:spcAft>
              <a:buNone/>
            </a:pPr>
            <a:r>
              <a:rPr lang="en-GB" sz="1100">
                <a:solidFill>
                  <a:srgbClr val="666666"/>
                </a:solidFill>
              </a:rPr>
              <a:t>Millimeters         mm                  Known measurement unit.</a:t>
            </a:r>
            <a:r>
              <a:rPr lang="en-GB" sz="1100">
                <a:solidFill>
                  <a:srgbClr val="666666"/>
                </a:solidFill>
              </a:rPr>
              <a:t>1000mm</a:t>
            </a:r>
            <a:r>
              <a:rPr lang="en-GB" sz="1100">
                <a:solidFill>
                  <a:srgbClr val="666666"/>
                </a:solidFill>
              </a:rPr>
              <a:t> = 1 meter</a:t>
            </a:r>
            <a:endParaRPr sz="1100">
              <a:solidFill>
                <a:srgbClr val="666666"/>
              </a:solidFill>
            </a:endParaRPr>
          </a:p>
          <a:p>
            <a:pPr indent="0" lvl="0" marL="0" rtl="0" algn="l">
              <a:lnSpc>
                <a:spcPct val="135714"/>
              </a:lnSpc>
              <a:spcBef>
                <a:spcPts val="0"/>
              </a:spcBef>
              <a:spcAft>
                <a:spcPts val="0"/>
              </a:spcAft>
              <a:buNone/>
            </a:pPr>
            <a:r>
              <a:rPr lang="en-GB" sz="1100">
                <a:solidFill>
                  <a:srgbClr val="666666"/>
                </a:solidFill>
              </a:rPr>
              <a:t>Points                     pt                     1 pt = 1/72 nd pf an inch.</a:t>
            </a:r>
            <a:endParaRPr sz="1100">
              <a:solidFill>
                <a:srgbClr val="666666"/>
              </a:solidFill>
            </a:endParaRPr>
          </a:p>
          <a:p>
            <a:pPr indent="0" lvl="0" marL="0" rtl="0" algn="l">
              <a:lnSpc>
                <a:spcPct val="135714"/>
              </a:lnSpc>
              <a:spcBef>
                <a:spcPts val="0"/>
              </a:spcBef>
              <a:spcAft>
                <a:spcPts val="0"/>
              </a:spcAft>
              <a:buNone/>
            </a:pPr>
            <a:r>
              <a:rPr lang="en-GB" sz="1100">
                <a:solidFill>
                  <a:srgbClr val="666666"/>
                </a:solidFill>
              </a:rPr>
              <a:t>Picas                        pc                     1 pica = 12 points.</a:t>
            </a:r>
            <a:endParaRPr sz="1100">
              <a:solidFill>
                <a:srgbClr val="666666"/>
              </a:solidFill>
            </a:endParaRPr>
          </a:p>
          <a:p>
            <a:pPr indent="0" lvl="0" marL="0" rtl="0" algn="l">
              <a:lnSpc>
                <a:spcPct val="135714"/>
              </a:lnSpc>
              <a:spcBef>
                <a:spcPts val="0"/>
              </a:spcBef>
              <a:spcAft>
                <a:spcPts val="0"/>
              </a:spcAft>
              <a:buNone/>
            </a:pPr>
            <a:r>
              <a:t/>
            </a:r>
            <a:endParaRPr sz="1100">
              <a:solidFill>
                <a:srgbClr val="666666"/>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48"/>
          <p:cNvSpPr txBox="1"/>
          <p:nvPr>
            <p:ph type="title"/>
          </p:nvPr>
        </p:nvSpPr>
        <p:spPr>
          <a:xfrm>
            <a:off x="729450" y="5778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CSS Comments</a:t>
            </a:r>
            <a:endParaRPr/>
          </a:p>
        </p:txBody>
      </p:sp>
      <p:sp>
        <p:nvSpPr>
          <p:cNvPr id="329" name="Google Shape;329;p48"/>
          <p:cNvSpPr txBox="1"/>
          <p:nvPr>
            <p:ph idx="1" type="body"/>
          </p:nvPr>
        </p:nvSpPr>
        <p:spPr>
          <a:xfrm>
            <a:off x="727650" y="1402225"/>
            <a:ext cx="7688700" cy="3019500"/>
          </a:xfrm>
          <a:prstGeom prst="rect">
            <a:avLst/>
          </a:prstGeom>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lang="en-GB" sz="1100">
                <a:solidFill>
                  <a:srgbClr val="666666"/>
                </a:solidFill>
              </a:rPr>
              <a:t>Comments are used to explain the code, and may help when you edit the source code at a later date.</a:t>
            </a:r>
            <a:endParaRPr sz="1100">
              <a:solidFill>
                <a:srgbClr val="666666"/>
              </a:solidFill>
            </a:endParaRPr>
          </a:p>
          <a:p>
            <a:pPr indent="0" lvl="0" marL="0" rtl="0" algn="l">
              <a:lnSpc>
                <a:spcPct val="135714"/>
              </a:lnSpc>
              <a:spcBef>
                <a:spcPts val="0"/>
              </a:spcBef>
              <a:spcAft>
                <a:spcPts val="0"/>
              </a:spcAft>
              <a:buNone/>
            </a:pPr>
            <a:r>
              <a:t/>
            </a:r>
            <a:endParaRPr sz="1100">
              <a:solidFill>
                <a:srgbClr val="666666"/>
              </a:solidFill>
            </a:endParaRPr>
          </a:p>
          <a:p>
            <a:pPr indent="0" lvl="0" marL="0" rtl="0" algn="l">
              <a:lnSpc>
                <a:spcPct val="135714"/>
              </a:lnSpc>
              <a:spcBef>
                <a:spcPts val="0"/>
              </a:spcBef>
              <a:spcAft>
                <a:spcPts val="0"/>
              </a:spcAft>
              <a:buNone/>
            </a:pPr>
            <a:r>
              <a:rPr lang="en-GB" sz="1100">
                <a:solidFill>
                  <a:srgbClr val="666666"/>
                </a:solidFill>
              </a:rPr>
              <a:t>Comments are ignored by browsers.</a:t>
            </a:r>
            <a:endParaRPr sz="1100">
              <a:solidFill>
                <a:srgbClr val="666666"/>
              </a:solidFill>
            </a:endParaRPr>
          </a:p>
          <a:p>
            <a:pPr indent="0" lvl="0" marL="0" rtl="0" algn="l">
              <a:lnSpc>
                <a:spcPct val="135714"/>
              </a:lnSpc>
              <a:spcBef>
                <a:spcPts val="0"/>
              </a:spcBef>
              <a:spcAft>
                <a:spcPts val="0"/>
              </a:spcAft>
              <a:buNone/>
            </a:pPr>
            <a:r>
              <a:t/>
            </a:r>
            <a:endParaRPr sz="1100">
              <a:solidFill>
                <a:srgbClr val="666666"/>
              </a:solidFill>
            </a:endParaRPr>
          </a:p>
          <a:p>
            <a:pPr indent="0" lvl="0" marL="0" rtl="0" algn="l">
              <a:lnSpc>
                <a:spcPct val="135714"/>
              </a:lnSpc>
              <a:spcBef>
                <a:spcPts val="0"/>
              </a:spcBef>
              <a:spcAft>
                <a:spcPts val="0"/>
              </a:spcAft>
              <a:buNone/>
            </a:pPr>
            <a:r>
              <a:rPr lang="en-GB" sz="1100">
                <a:solidFill>
                  <a:srgbClr val="666666"/>
                </a:solidFill>
              </a:rPr>
              <a:t>A CSS comment is placed inside the &lt;style&gt;element, and starts with /* and ends with */:</a:t>
            </a:r>
            <a:endParaRPr sz="1100">
              <a:solidFill>
                <a:srgbClr val="666666"/>
              </a:solidFill>
            </a:endParaRPr>
          </a:p>
          <a:p>
            <a:pPr indent="0" lvl="0" marL="0" rtl="0" algn="l">
              <a:lnSpc>
                <a:spcPct val="135714"/>
              </a:lnSpc>
              <a:spcBef>
                <a:spcPts val="0"/>
              </a:spcBef>
              <a:spcAft>
                <a:spcPts val="0"/>
              </a:spcAft>
              <a:buNone/>
            </a:pPr>
            <a:r>
              <a:t/>
            </a:r>
            <a:endParaRPr sz="1100">
              <a:solidFill>
                <a:srgbClr val="666666"/>
              </a:solidFill>
            </a:endParaRPr>
          </a:p>
          <a:p>
            <a:pPr indent="0" lvl="0" marL="0" rtl="0" algn="l">
              <a:lnSpc>
                <a:spcPct val="135714"/>
              </a:lnSpc>
              <a:spcBef>
                <a:spcPts val="0"/>
              </a:spcBef>
              <a:spcAft>
                <a:spcPts val="0"/>
              </a:spcAft>
              <a:buNone/>
            </a:pPr>
            <a:r>
              <a:t/>
            </a:r>
            <a:endParaRPr sz="1100">
              <a:solidFill>
                <a:srgbClr val="666666"/>
              </a:solidFill>
            </a:endParaRPr>
          </a:p>
          <a:p>
            <a:pPr indent="0" lvl="0" marL="0" rtl="0" algn="l">
              <a:lnSpc>
                <a:spcPct val="135714"/>
              </a:lnSpc>
              <a:spcBef>
                <a:spcPts val="0"/>
              </a:spcBef>
              <a:spcAft>
                <a:spcPts val="0"/>
              </a:spcAft>
              <a:buNone/>
            </a:pPr>
            <a:r>
              <a:t/>
            </a:r>
            <a:endParaRPr sz="1100">
              <a:solidFill>
                <a:srgbClr val="666666"/>
              </a:solidFill>
            </a:endParaRPr>
          </a:p>
          <a:p>
            <a:pPr indent="0" lvl="0" marL="0" rtl="0" algn="l">
              <a:lnSpc>
                <a:spcPct val="135714"/>
              </a:lnSpc>
              <a:spcBef>
                <a:spcPts val="0"/>
              </a:spcBef>
              <a:spcAft>
                <a:spcPts val="0"/>
              </a:spcAft>
              <a:buNone/>
            </a:pPr>
            <a:r>
              <a:t/>
            </a:r>
            <a:endParaRPr sz="1100">
              <a:solidFill>
                <a:srgbClr val="666666"/>
              </a:solidFill>
            </a:endParaRPr>
          </a:p>
          <a:p>
            <a:pPr indent="0" lvl="0" marL="0" rtl="0" algn="l">
              <a:lnSpc>
                <a:spcPct val="135714"/>
              </a:lnSpc>
              <a:spcBef>
                <a:spcPts val="0"/>
              </a:spcBef>
              <a:spcAft>
                <a:spcPts val="0"/>
              </a:spcAft>
              <a:buNone/>
            </a:pPr>
            <a:r>
              <a:t/>
            </a:r>
            <a:endParaRPr sz="1100">
              <a:solidFill>
                <a:srgbClr val="666666"/>
              </a:solidFill>
            </a:endParaRPr>
          </a:p>
          <a:p>
            <a:pPr indent="0" lvl="0" marL="0" rtl="0" algn="l">
              <a:lnSpc>
                <a:spcPct val="135714"/>
              </a:lnSpc>
              <a:spcBef>
                <a:spcPts val="0"/>
              </a:spcBef>
              <a:spcAft>
                <a:spcPts val="0"/>
              </a:spcAft>
              <a:buNone/>
            </a:pPr>
            <a:r>
              <a:t/>
            </a:r>
            <a:endParaRPr sz="1100">
              <a:solidFill>
                <a:srgbClr val="666666"/>
              </a:solidFill>
            </a:endParaRPr>
          </a:p>
          <a:p>
            <a:pPr indent="0" lvl="0" marL="0" rtl="0" algn="l">
              <a:lnSpc>
                <a:spcPct val="135714"/>
              </a:lnSpc>
              <a:spcBef>
                <a:spcPts val="0"/>
              </a:spcBef>
              <a:spcAft>
                <a:spcPts val="0"/>
              </a:spcAft>
              <a:buNone/>
            </a:pPr>
            <a:r>
              <a:rPr lang="en-GB" sz="1100">
                <a:solidFill>
                  <a:srgbClr val="666666"/>
                </a:solidFill>
              </a:rPr>
              <a:t>You can add comments wherever you want in the code:</a:t>
            </a:r>
            <a:endParaRPr sz="1100">
              <a:solidFill>
                <a:srgbClr val="666666"/>
              </a:solidFill>
            </a:endParaRPr>
          </a:p>
          <a:p>
            <a:pPr indent="0" lvl="0" marL="0" rtl="0" algn="l">
              <a:lnSpc>
                <a:spcPct val="135714"/>
              </a:lnSpc>
              <a:spcBef>
                <a:spcPts val="0"/>
              </a:spcBef>
              <a:spcAft>
                <a:spcPts val="0"/>
              </a:spcAft>
              <a:buNone/>
            </a:pPr>
            <a:r>
              <a:t/>
            </a:r>
            <a:endParaRPr sz="1100">
              <a:solidFill>
                <a:srgbClr val="666666"/>
              </a:solidFill>
            </a:endParaRPr>
          </a:p>
        </p:txBody>
      </p:sp>
      <p:pic>
        <p:nvPicPr>
          <p:cNvPr id="330" name="Google Shape;330;p48"/>
          <p:cNvPicPr preferRelativeResize="0"/>
          <p:nvPr/>
        </p:nvPicPr>
        <p:blipFill>
          <a:blip r:embed="rId3">
            <a:alphaModFix/>
          </a:blip>
          <a:stretch>
            <a:fillRect/>
          </a:stretch>
        </p:blipFill>
        <p:spPr>
          <a:xfrm>
            <a:off x="810350" y="2932950"/>
            <a:ext cx="2971800" cy="8382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49"/>
          <p:cNvSpPr txBox="1"/>
          <p:nvPr>
            <p:ph type="title"/>
          </p:nvPr>
        </p:nvSpPr>
        <p:spPr>
          <a:xfrm>
            <a:off x="729450" y="5778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CSS Colors</a:t>
            </a:r>
            <a:endParaRPr/>
          </a:p>
        </p:txBody>
      </p:sp>
      <p:sp>
        <p:nvSpPr>
          <p:cNvPr id="336" name="Google Shape;336;p49"/>
          <p:cNvSpPr txBox="1"/>
          <p:nvPr>
            <p:ph idx="1" type="body"/>
          </p:nvPr>
        </p:nvSpPr>
        <p:spPr>
          <a:xfrm>
            <a:off x="727650" y="1402225"/>
            <a:ext cx="7688700" cy="592800"/>
          </a:xfrm>
          <a:prstGeom prst="rect">
            <a:avLst/>
          </a:prstGeom>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lang="en-GB" sz="1100">
                <a:solidFill>
                  <a:srgbClr val="666666"/>
                </a:solidFill>
              </a:rPr>
              <a:t>Colors are specified using predefined color names, or RGB, HEX, HSL, RGBA, HSLA values.</a:t>
            </a:r>
            <a:endParaRPr sz="1100">
              <a:solidFill>
                <a:srgbClr val="666666"/>
              </a:solidFill>
            </a:endParaRPr>
          </a:p>
          <a:p>
            <a:pPr indent="0" lvl="0" marL="0" rtl="0" algn="l">
              <a:lnSpc>
                <a:spcPct val="135714"/>
              </a:lnSpc>
              <a:spcBef>
                <a:spcPts val="0"/>
              </a:spcBef>
              <a:spcAft>
                <a:spcPts val="0"/>
              </a:spcAft>
              <a:buNone/>
            </a:pPr>
            <a:r>
              <a:rPr lang="en-GB" sz="1100">
                <a:solidFill>
                  <a:srgbClr val="666666"/>
                </a:solidFill>
              </a:rPr>
              <a:t>In CSS, a color can be specified by using a predefined color name:</a:t>
            </a:r>
            <a:endParaRPr sz="1100">
              <a:solidFill>
                <a:srgbClr val="666666"/>
              </a:solidFill>
            </a:endParaRPr>
          </a:p>
          <a:p>
            <a:pPr indent="0" lvl="0" marL="0" rtl="0" algn="l">
              <a:lnSpc>
                <a:spcPct val="135714"/>
              </a:lnSpc>
              <a:spcBef>
                <a:spcPts val="0"/>
              </a:spcBef>
              <a:spcAft>
                <a:spcPts val="0"/>
              </a:spcAft>
              <a:buNone/>
            </a:pPr>
            <a:r>
              <a:t/>
            </a:r>
            <a:endParaRPr sz="1100">
              <a:solidFill>
                <a:srgbClr val="666666"/>
              </a:solidFill>
            </a:endParaRPr>
          </a:p>
        </p:txBody>
      </p:sp>
      <p:pic>
        <p:nvPicPr>
          <p:cNvPr id="337" name="Google Shape;337;p49"/>
          <p:cNvPicPr preferRelativeResize="0"/>
          <p:nvPr/>
        </p:nvPicPr>
        <p:blipFill>
          <a:blip r:embed="rId3">
            <a:alphaModFix/>
          </a:blip>
          <a:stretch>
            <a:fillRect/>
          </a:stretch>
        </p:blipFill>
        <p:spPr>
          <a:xfrm>
            <a:off x="803300" y="1995025"/>
            <a:ext cx="4057200" cy="1998825"/>
          </a:xfrm>
          <a:prstGeom prst="rect">
            <a:avLst/>
          </a:prstGeom>
          <a:noFill/>
          <a:ln>
            <a:noFill/>
          </a:ln>
        </p:spPr>
      </p:pic>
      <p:pic>
        <p:nvPicPr>
          <p:cNvPr id="338" name="Google Shape;338;p49"/>
          <p:cNvPicPr preferRelativeResize="0"/>
          <p:nvPr/>
        </p:nvPicPr>
        <p:blipFill>
          <a:blip r:embed="rId4">
            <a:alphaModFix/>
          </a:blip>
          <a:stretch>
            <a:fillRect/>
          </a:stretch>
        </p:blipFill>
        <p:spPr>
          <a:xfrm>
            <a:off x="4991675" y="1888901"/>
            <a:ext cx="3978702" cy="2759793"/>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50"/>
          <p:cNvSpPr txBox="1"/>
          <p:nvPr>
            <p:ph type="title"/>
          </p:nvPr>
        </p:nvSpPr>
        <p:spPr>
          <a:xfrm>
            <a:off x="729450" y="5778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CSS Background Colors</a:t>
            </a:r>
            <a:endParaRPr/>
          </a:p>
        </p:txBody>
      </p:sp>
      <p:sp>
        <p:nvSpPr>
          <p:cNvPr id="344" name="Google Shape;344;p50"/>
          <p:cNvSpPr txBox="1"/>
          <p:nvPr>
            <p:ph idx="1" type="body"/>
          </p:nvPr>
        </p:nvSpPr>
        <p:spPr>
          <a:xfrm>
            <a:off x="727650" y="1402225"/>
            <a:ext cx="7688700" cy="535200"/>
          </a:xfrm>
          <a:prstGeom prst="rect">
            <a:avLst/>
          </a:prstGeom>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lang="en-GB" sz="1100">
                <a:solidFill>
                  <a:srgbClr val="666666"/>
                </a:solidFill>
              </a:rPr>
              <a:t>You can set the background color for HTML elements:</a:t>
            </a:r>
            <a:endParaRPr sz="1100">
              <a:solidFill>
                <a:srgbClr val="666666"/>
              </a:solidFill>
            </a:endParaRPr>
          </a:p>
          <a:p>
            <a:pPr indent="0" lvl="0" marL="0" rtl="0" algn="l">
              <a:lnSpc>
                <a:spcPct val="135714"/>
              </a:lnSpc>
              <a:spcBef>
                <a:spcPts val="0"/>
              </a:spcBef>
              <a:spcAft>
                <a:spcPts val="0"/>
              </a:spcAft>
              <a:buNone/>
            </a:pPr>
            <a:r>
              <a:t/>
            </a:r>
            <a:endParaRPr sz="1100">
              <a:solidFill>
                <a:srgbClr val="666666"/>
              </a:solidFill>
            </a:endParaRPr>
          </a:p>
        </p:txBody>
      </p:sp>
      <p:pic>
        <p:nvPicPr>
          <p:cNvPr id="345" name="Google Shape;345;p50"/>
          <p:cNvPicPr preferRelativeResize="0"/>
          <p:nvPr/>
        </p:nvPicPr>
        <p:blipFill>
          <a:blip r:embed="rId3">
            <a:alphaModFix/>
          </a:blip>
          <a:stretch>
            <a:fillRect/>
          </a:stretch>
        </p:blipFill>
        <p:spPr>
          <a:xfrm>
            <a:off x="767275" y="4041869"/>
            <a:ext cx="7613049" cy="947906"/>
          </a:xfrm>
          <a:prstGeom prst="rect">
            <a:avLst/>
          </a:prstGeom>
          <a:noFill/>
          <a:ln>
            <a:noFill/>
          </a:ln>
        </p:spPr>
      </p:pic>
      <p:pic>
        <p:nvPicPr>
          <p:cNvPr id="346" name="Google Shape;346;p50"/>
          <p:cNvPicPr preferRelativeResize="0"/>
          <p:nvPr/>
        </p:nvPicPr>
        <p:blipFill>
          <a:blip r:embed="rId4">
            <a:alphaModFix/>
          </a:blip>
          <a:stretch>
            <a:fillRect/>
          </a:stretch>
        </p:blipFill>
        <p:spPr>
          <a:xfrm>
            <a:off x="787425" y="1792075"/>
            <a:ext cx="6308776" cy="21678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pic>
        <p:nvPicPr>
          <p:cNvPr id="351" name="Google Shape;351;p51"/>
          <p:cNvPicPr preferRelativeResize="0"/>
          <p:nvPr/>
        </p:nvPicPr>
        <p:blipFill>
          <a:blip r:embed="rId3">
            <a:alphaModFix/>
          </a:blip>
          <a:stretch>
            <a:fillRect/>
          </a:stretch>
        </p:blipFill>
        <p:spPr>
          <a:xfrm>
            <a:off x="838675" y="1429550"/>
            <a:ext cx="5076002" cy="3520926"/>
          </a:xfrm>
          <a:prstGeom prst="rect">
            <a:avLst/>
          </a:prstGeom>
          <a:noFill/>
          <a:ln>
            <a:noFill/>
          </a:ln>
        </p:spPr>
      </p:pic>
      <p:sp>
        <p:nvSpPr>
          <p:cNvPr id="352" name="Google Shape;352;p51"/>
          <p:cNvSpPr txBox="1"/>
          <p:nvPr>
            <p:ph type="title"/>
          </p:nvPr>
        </p:nvSpPr>
        <p:spPr>
          <a:xfrm>
            <a:off x="729450" y="5778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CSS Background Colors</a:t>
            </a:r>
            <a:endParaRPr/>
          </a:p>
        </p:txBody>
      </p:sp>
      <p:pic>
        <p:nvPicPr>
          <p:cNvPr id="353" name="Google Shape;353;p51"/>
          <p:cNvPicPr preferRelativeResize="0"/>
          <p:nvPr/>
        </p:nvPicPr>
        <p:blipFill>
          <a:blip r:embed="rId4">
            <a:alphaModFix/>
          </a:blip>
          <a:stretch>
            <a:fillRect/>
          </a:stretch>
        </p:blipFill>
        <p:spPr>
          <a:xfrm>
            <a:off x="1243234" y="3011275"/>
            <a:ext cx="4298439" cy="5352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16"/>
          <p:cNvSpPr txBox="1"/>
          <p:nvPr>
            <p:ph type="title"/>
          </p:nvPr>
        </p:nvSpPr>
        <p:spPr>
          <a:xfrm>
            <a:off x="729450" y="57080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Why use CSS ?</a:t>
            </a:r>
            <a:endParaRPr/>
          </a:p>
        </p:txBody>
      </p:sp>
      <p:sp>
        <p:nvSpPr>
          <p:cNvPr id="107" name="Google Shape;107;p16"/>
          <p:cNvSpPr txBox="1"/>
          <p:nvPr>
            <p:ph idx="1" type="body"/>
          </p:nvPr>
        </p:nvSpPr>
        <p:spPr>
          <a:xfrm>
            <a:off x="729450" y="1469275"/>
            <a:ext cx="7688700" cy="1863000"/>
          </a:xfrm>
          <a:prstGeom prst="rect">
            <a:avLst/>
          </a:prstGeom>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t/>
            </a:r>
            <a:endParaRPr sz="1100">
              <a:solidFill>
                <a:srgbClr val="666666"/>
              </a:solidFill>
            </a:endParaRPr>
          </a:p>
          <a:p>
            <a:pPr indent="0" lvl="0" marL="0" rtl="0" algn="l">
              <a:lnSpc>
                <a:spcPct val="135714"/>
              </a:lnSpc>
              <a:spcBef>
                <a:spcPts val="0"/>
              </a:spcBef>
              <a:spcAft>
                <a:spcPts val="0"/>
              </a:spcAft>
              <a:buNone/>
            </a:pPr>
            <a:r>
              <a:rPr lang="en-GB" sz="1100">
                <a:solidFill>
                  <a:srgbClr val="666666"/>
                </a:solidFill>
              </a:rPr>
              <a:t>To solve this problem, the World Wide Web Consortium (W3C) created CSS.</a:t>
            </a:r>
            <a:endParaRPr sz="1100">
              <a:solidFill>
                <a:srgbClr val="666666"/>
              </a:solidFill>
            </a:endParaRPr>
          </a:p>
          <a:p>
            <a:pPr indent="0" lvl="0" marL="0" rtl="0" algn="l">
              <a:lnSpc>
                <a:spcPct val="135714"/>
              </a:lnSpc>
              <a:spcBef>
                <a:spcPts val="0"/>
              </a:spcBef>
              <a:spcAft>
                <a:spcPts val="0"/>
              </a:spcAft>
              <a:buNone/>
            </a:pPr>
            <a:r>
              <a:rPr lang="en-GB" sz="1100">
                <a:solidFill>
                  <a:srgbClr val="666666"/>
                </a:solidFill>
              </a:rPr>
              <a:t> </a:t>
            </a:r>
            <a:r>
              <a:rPr b="1" lang="en-GB" sz="1100">
                <a:solidFill>
                  <a:srgbClr val="666666"/>
                </a:solidFill>
              </a:rPr>
              <a:t>CSS removed the style formatting from the HTML page!</a:t>
            </a:r>
            <a:endParaRPr b="1" sz="1100">
              <a:solidFill>
                <a:srgbClr val="666666"/>
              </a:solidFill>
            </a:endParaRPr>
          </a:p>
          <a:p>
            <a:pPr indent="0" lvl="0" marL="0" rtl="0" algn="l">
              <a:lnSpc>
                <a:spcPct val="135714"/>
              </a:lnSpc>
              <a:spcBef>
                <a:spcPts val="0"/>
              </a:spcBef>
              <a:spcAft>
                <a:spcPts val="0"/>
              </a:spcAft>
              <a:buNone/>
            </a:pPr>
            <a:r>
              <a:t/>
            </a:r>
            <a:endParaRPr b="1" sz="1100">
              <a:solidFill>
                <a:srgbClr val="666666"/>
              </a:solidFill>
            </a:endParaRPr>
          </a:p>
          <a:p>
            <a:pPr indent="0" lvl="0" marL="0" rtl="0" algn="l">
              <a:lnSpc>
                <a:spcPct val="135714"/>
              </a:lnSpc>
              <a:spcBef>
                <a:spcPts val="0"/>
              </a:spcBef>
              <a:spcAft>
                <a:spcPts val="0"/>
              </a:spcAft>
              <a:buNone/>
            </a:pPr>
            <a:r>
              <a:rPr b="1" lang="en-GB" sz="1100">
                <a:solidFill>
                  <a:srgbClr val="666666"/>
                </a:solidFill>
              </a:rPr>
              <a:t>CSS Saves a Lot of Work!</a:t>
            </a:r>
            <a:endParaRPr b="1" sz="1100">
              <a:solidFill>
                <a:srgbClr val="666666"/>
              </a:solidFill>
            </a:endParaRPr>
          </a:p>
          <a:p>
            <a:pPr indent="0" lvl="0" marL="0" rtl="0" algn="l">
              <a:lnSpc>
                <a:spcPct val="135714"/>
              </a:lnSpc>
              <a:spcBef>
                <a:spcPts val="0"/>
              </a:spcBef>
              <a:spcAft>
                <a:spcPts val="0"/>
              </a:spcAft>
              <a:buNone/>
            </a:pPr>
            <a:r>
              <a:rPr lang="en-GB" sz="1100">
                <a:solidFill>
                  <a:srgbClr val="666666"/>
                </a:solidFill>
              </a:rPr>
              <a:t>The style definitions are normally saved in external .css files.</a:t>
            </a:r>
            <a:endParaRPr sz="1100">
              <a:solidFill>
                <a:srgbClr val="666666"/>
              </a:solidFill>
            </a:endParaRPr>
          </a:p>
          <a:p>
            <a:pPr indent="0" lvl="0" marL="0" rtl="0" algn="l">
              <a:lnSpc>
                <a:spcPct val="135714"/>
              </a:lnSpc>
              <a:spcBef>
                <a:spcPts val="0"/>
              </a:spcBef>
              <a:spcAft>
                <a:spcPts val="0"/>
              </a:spcAft>
              <a:buNone/>
            </a:pPr>
            <a:r>
              <a:rPr lang="en-GB" sz="1100">
                <a:solidFill>
                  <a:srgbClr val="666666"/>
                </a:solidFill>
              </a:rPr>
              <a:t>With an external stylesheet file, you can change the look of an entire website by changing just one file!</a:t>
            </a:r>
            <a:endParaRPr sz="1100">
              <a:solidFill>
                <a:srgbClr val="666666"/>
              </a:solidFill>
            </a:endParaRPr>
          </a:p>
          <a:p>
            <a:pPr indent="0" lvl="0" marL="0" rtl="0" algn="l">
              <a:spcBef>
                <a:spcPts val="1400"/>
              </a:spcBef>
              <a:spcAft>
                <a:spcPts val="0"/>
              </a:spcAft>
              <a:buNone/>
            </a:pPr>
            <a:r>
              <a:t/>
            </a:r>
            <a:endParaRPr sz="1100">
              <a:solidFill>
                <a:srgbClr val="666666"/>
              </a:solidFill>
              <a:highlight>
                <a:srgbClr val="FFFFFF"/>
              </a:highlight>
            </a:endParaRPr>
          </a:p>
          <a:p>
            <a:pPr indent="0" lvl="0" marL="0" rtl="0" algn="l">
              <a:lnSpc>
                <a:spcPct val="135714"/>
              </a:lnSpc>
              <a:spcBef>
                <a:spcPts val="1400"/>
              </a:spcBef>
              <a:spcAft>
                <a:spcPts val="0"/>
              </a:spcAft>
              <a:buNone/>
            </a:pPr>
            <a:r>
              <a:t/>
            </a:r>
            <a:endParaRPr b="1" sz="1100">
              <a:solidFill>
                <a:srgbClr val="666666"/>
              </a:solidFill>
            </a:endParaRPr>
          </a:p>
          <a:p>
            <a:pPr indent="0" lvl="0" marL="0" rtl="0" algn="l">
              <a:lnSpc>
                <a:spcPct val="135714"/>
              </a:lnSpc>
              <a:spcBef>
                <a:spcPts val="0"/>
              </a:spcBef>
              <a:spcAft>
                <a:spcPts val="0"/>
              </a:spcAft>
              <a:buNone/>
            </a:pPr>
            <a:r>
              <a:t/>
            </a:r>
            <a:endParaRPr sz="1050">
              <a:solidFill>
                <a:srgbClr val="666666"/>
              </a:solidFill>
            </a:endParaRPr>
          </a:p>
          <a:p>
            <a:pPr indent="0" lvl="0" marL="0" marR="2349500" rtl="0" algn="l">
              <a:lnSpc>
                <a:spcPct val="100000"/>
              </a:lnSpc>
              <a:spcBef>
                <a:spcPts val="0"/>
              </a:spcBef>
              <a:spcAft>
                <a:spcPts val="2600"/>
              </a:spcAft>
              <a:buNone/>
            </a:pPr>
            <a:r>
              <a:t/>
            </a:r>
            <a:endParaRPr sz="1150">
              <a:solidFill>
                <a:srgbClr val="666666"/>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52"/>
          <p:cNvSpPr txBox="1"/>
          <p:nvPr>
            <p:ph type="title"/>
          </p:nvPr>
        </p:nvSpPr>
        <p:spPr>
          <a:xfrm>
            <a:off x="729450" y="5778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CSS Color Values</a:t>
            </a:r>
            <a:endParaRPr/>
          </a:p>
        </p:txBody>
      </p:sp>
      <p:sp>
        <p:nvSpPr>
          <p:cNvPr id="359" name="Google Shape;359;p52"/>
          <p:cNvSpPr txBox="1"/>
          <p:nvPr>
            <p:ph idx="1" type="body"/>
          </p:nvPr>
        </p:nvSpPr>
        <p:spPr>
          <a:xfrm>
            <a:off x="727650" y="1402225"/>
            <a:ext cx="7688700" cy="1830900"/>
          </a:xfrm>
          <a:prstGeom prst="rect">
            <a:avLst/>
          </a:prstGeom>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lang="en-GB" sz="1100">
                <a:solidFill>
                  <a:srgbClr val="666666"/>
                </a:solidFill>
              </a:rPr>
              <a:t>In CSS, colors can also be specified using RGB values, HEX values, HSL values, RGBA values, and HSLA values:</a:t>
            </a:r>
            <a:endParaRPr sz="1100">
              <a:solidFill>
                <a:srgbClr val="666666"/>
              </a:solidFill>
            </a:endParaRPr>
          </a:p>
          <a:p>
            <a:pPr indent="0" lvl="0" marL="0" rtl="0" algn="l">
              <a:lnSpc>
                <a:spcPct val="135714"/>
              </a:lnSpc>
              <a:spcBef>
                <a:spcPts val="0"/>
              </a:spcBef>
              <a:spcAft>
                <a:spcPts val="0"/>
              </a:spcAft>
              <a:buNone/>
            </a:pPr>
            <a:r>
              <a:rPr lang="en-GB" sz="1100">
                <a:solidFill>
                  <a:srgbClr val="666666"/>
                </a:solidFill>
              </a:rPr>
              <a:t>Same as color name "Tomato":</a:t>
            </a:r>
            <a:endParaRPr sz="1100">
              <a:solidFill>
                <a:srgbClr val="666666"/>
              </a:solidFill>
            </a:endParaRPr>
          </a:p>
          <a:p>
            <a:pPr indent="0" lvl="0" marL="0" rtl="0" algn="l">
              <a:lnSpc>
                <a:spcPct val="135714"/>
              </a:lnSpc>
              <a:spcBef>
                <a:spcPts val="0"/>
              </a:spcBef>
              <a:spcAft>
                <a:spcPts val="0"/>
              </a:spcAft>
              <a:buNone/>
            </a:pPr>
            <a:r>
              <a:rPr lang="en-GB" sz="1000">
                <a:solidFill>
                  <a:srgbClr val="666666"/>
                </a:solidFill>
                <a:latin typeface="Courier New"/>
                <a:ea typeface="Courier New"/>
                <a:cs typeface="Courier New"/>
                <a:sym typeface="Courier New"/>
              </a:rPr>
              <a:t>&lt;h1 style="background-color:rgb(255, 99, 71);"&gt;...&lt;/h1&gt;</a:t>
            </a:r>
            <a:endParaRPr sz="1000">
              <a:solidFill>
                <a:srgbClr val="666666"/>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GB" sz="1000">
                <a:solidFill>
                  <a:srgbClr val="666666"/>
                </a:solidFill>
                <a:latin typeface="Courier New"/>
                <a:ea typeface="Courier New"/>
                <a:cs typeface="Courier New"/>
                <a:sym typeface="Courier New"/>
              </a:rPr>
              <a:t>&lt;h1 style="background-color:#ff6347;"&gt;...&lt;/h1&gt;</a:t>
            </a:r>
            <a:endParaRPr sz="1000">
              <a:solidFill>
                <a:srgbClr val="666666"/>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GB" sz="1000">
                <a:solidFill>
                  <a:srgbClr val="666666"/>
                </a:solidFill>
                <a:latin typeface="Courier New"/>
                <a:ea typeface="Courier New"/>
                <a:cs typeface="Courier New"/>
                <a:sym typeface="Courier New"/>
              </a:rPr>
              <a:t>&lt;h1 style="background-color:hsl(9, 100%, 64%);"&gt;...&lt;/h1&gt;</a:t>
            </a:r>
            <a:endParaRPr sz="1000">
              <a:solidFill>
                <a:srgbClr val="666666"/>
              </a:solidFill>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000">
              <a:solidFill>
                <a:srgbClr val="666666"/>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GB" sz="1000">
                <a:solidFill>
                  <a:srgbClr val="666666"/>
                </a:solidFill>
                <a:latin typeface="Courier New"/>
                <a:ea typeface="Courier New"/>
                <a:cs typeface="Courier New"/>
                <a:sym typeface="Courier New"/>
              </a:rPr>
              <a:t>&lt;h1 style="background-color:rgba(255, 99, 71, 0.5);"&gt;...&lt;/h1&gt;</a:t>
            </a:r>
            <a:endParaRPr sz="1000">
              <a:solidFill>
                <a:srgbClr val="666666"/>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GB" sz="1000">
                <a:solidFill>
                  <a:srgbClr val="666666"/>
                </a:solidFill>
                <a:latin typeface="Courier New"/>
                <a:ea typeface="Courier New"/>
                <a:cs typeface="Courier New"/>
                <a:sym typeface="Courier New"/>
              </a:rPr>
              <a:t>&lt;h1 style="background-color:hsla(9, 100%, 64%, 0.5);"&gt;...&lt;/h1&gt;</a:t>
            </a:r>
            <a:endParaRPr sz="1000">
              <a:solidFill>
                <a:srgbClr val="666666"/>
              </a:solidFill>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000">
              <a:solidFill>
                <a:srgbClr val="666666"/>
              </a:solidFill>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000">
              <a:solidFill>
                <a:srgbClr val="666666"/>
              </a:solidFill>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000">
              <a:solidFill>
                <a:srgbClr val="666666"/>
              </a:solidFill>
              <a:latin typeface="Courier New"/>
              <a:ea typeface="Courier New"/>
              <a:cs typeface="Courier New"/>
              <a:sym typeface="Courier New"/>
            </a:endParaRPr>
          </a:p>
        </p:txBody>
      </p:sp>
      <p:pic>
        <p:nvPicPr>
          <p:cNvPr id="360" name="Google Shape;360;p52"/>
          <p:cNvPicPr preferRelativeResize="0"/>
          <p:nvPr/>
        </p:nvPicPr>
        <p:blipFill>
          <a:blip r:embed="rId3">
            <a:alphaModFix/>
          </a:blip>
          <a:stretch>
            <a:fillRect/>
          </a:stretch>
        </p:blipFill>
        <p:spPr>
          <a:xfrm>
            <a:off x="796200" y="3282775"/>
            <a:ext cx="6080674" cy="1730600"/>
          </a:xfrm>
          <a:prstGeom prst="rect">
            <a:avLst/>
          </a:prstGeom>
          <a:noFill/>
          <a:ln>
            <a:noFill/>
          </a:ln>
        </p:spPr>
      </p:pic>
      <p:sp>
        <p:nvSpPr>
          <p:cNvPr id="361" name="Google Shape;361;p52"/>
          <p:cNvSpPr txBox="1"/>
          <p:nvPr/>
        </p:nvSpPr>
        <p:spPr>
          <a:xfrm>
            <a:off x="860953" y="4122215"/>
            <a:ext cx="20673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000">
                <a:solidFill>
                  <a:srgbClr val="666666"/>
                </a:solidFill>
                <a:latin typeface="Lato"/>
                <a:ea typeface="Lato"/>
                <a:cs typeface="Lato"/>
                <a:sym typeface="Lato"/>
              </a:rPr>
              <a:t>50% Transparent</a:t>
            </a:r>
            <a:endParaRPr sz="1000">
              <a:solidFill>
                <a:srgbClr val="666666"/>
              </a:solidFill>
              <a:latin typeface="Lato"/>
              <a:ea typeface="Lato"/>
              <a:cs typeface="Lato"/>
              <a:sym typeface="Lato"/>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53"/>
          <p:cNvSpPr txBox="1"/>
          <p:nvPr>
            <p:ph type="title"/>
          </p:nvPr>
        </p:nvSpPr>
        <p:spPr>
          <a:xfrm>
            <a:off x="729450" y="5778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CSS Backgrounds</a:t>
            </a:r>
            <a:endParaRPr/>
          </a:p>
        </p:txBody>
      </p:sp>
      <p:sp>
        <p:nvSpPr>
          <p:cNvPr id="367" name="Google Shape;367;p53"/>
          <p:cNvSpPr txBox="1"/>
          <p:nvPr>
            <p:ph idx="1" type="body"/>
          </p:nvPr>
        </p:nvSpPr>
        <p:spPr>
          <a:xfrm>
            <a:off x="727650" y="1402225"/>
            <a:ext cx="7688700" cy="1958400"/>
          </a:xfrm>
          <a:prstGeom prst="rect">
            <a:avLst/>
          </a:prstGeom>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lang="en-GB" sz="1100">
                <a:solidFill>
                  <a:srgbClr val="666666"/>
                </a:solidFill>
              </a:rPr>
              <a:t>The CSS background properties are used to define the background effects for elements.</a:t>
            </a:r>
            <a:endParaRPr sz="1100">
              <a:solidFill>
                <a:srgbClr val="666666"/>
              </a:solidFill>
            </a:endParaRPr>
          </a:p>
          <a:p>
            <a:pPr indent="0" lvl="0" marL="0" rtl="0" algn="l">
              <a:lnSpc>
                <a:spcPct val="135714"/>
              </a:lnSpc>
              <a:spcBef>
                <a:spcPts val="0"/>
              </a:spcBef>
              <a:spcAft>
                <a:spcPts val="0"/>
              </a:spcAft>
              <a:buNone/>
            </a:pPr>
            <a:r>
              <a:rPr lang="en-GB" sz="1100">
                <a:solidFill>
                  <a:srgbClr val="666666"/>
                </a:solidFill>
              </a:rPr>
              <a:t>In this level, you will learn about the following CSS background properties:</a:t>
            </a:r>
            <a:endParaRPr sz="1100">
              <a:solidFill>
                <a:srgbClr val="666666"/>
              </a:solidFill>
            </a:endParaRPr>
          </a:p>
          <a:p>
            <a:pPr indent="0" lvl="0" marL="0" rtl="0" algn="l">
              <a:lnSpc>
                <a:spcPct val="135714"/>
              </a:lnSpc>
              <a:spcBef>
                <a:spcPts val="0"/>
              </a:spcBef>
              <a:spcAft>
                <a:spcPts val="0"/>
              </a:spcAft>
              <a:buNone/>
            </a:pPr>
            <a:r>
              <a:t/>
            </a:r>
            <a:endParaRPr sz="1100">
              <a:solidFill>
                <a:srgbClr val="666666"/>
              </a:solidFill>
            </a:endParaRPr>
          </a:p>
          <a:p>
            <a:pPr indent="-298450" lvl="0" marL="457200" rtl="0" algn="l">
              <a:lnSpc>
                <a:spcPct val="135714"/>
              </a:lnSpc>
              <a:spcBef>
                <a:spcPts val="0"/>
              </a:spcBef>
              <a:spcAft>
                <a:spcPts val="0"/>
              </a:spcAft>
              <a:buClr>
                <a:srgbClr val="666666"/>
              </a:buClr>
              <a:buSzPts val="1100"/>
              <a:buAutoNum type="arabicPeriod"/>
            </a:pPr>
            <a:r>
              <a:rPr lang="en-GB" sz="1100">
                <a:solidFill>
                  <a:srgbClr val="666666"/>
                </a:solidFill>
              </a:rPr>
              <a:t>background-color</a:t>
            </a:r>
            <a:endParaRPr sz="1100">
              <a:solidFill>
                <a:srgbClr val="666666"/>
              </a:solidFill>
            </a:endParaRPr>
          </a:p>
          <a:p>
            <a:pPr indent="-298450" lvl="0" marL="457200" rtl="0" algn="l">
              <a:lnSpc>
                <a:spcPct val="135714"/>
              </a:lnSpc>
              <a:spcBef>
                <a:spcPts val="0"/>
              </a:spcBef>
              <a:spcAft>
                <a:spcPts val="0"/>
              </a:spcAft>
              <a:buClr>
                <a:srgbClr val="666666"/>
              </a:buClr>
              <a:buSzPts val="1100"/>
              <a:buAutoNum type="arabicPeriod"/>
            </a:pPr>
            <a:r>
              <a:rPr lang="en-GB" sz="1100">
                <a:solidFill>
                  <a:srgbClr val="666666"/>
                </a:solidFill>
              </a:rPr>
              <a:t>background-image</a:t>
            </a:r>
            <a:endParaRPr sz="1100">
              <a:solidFill>
                <a:srgbClr val="666666"/>
              </a:solidFill>
            </a:endParaRPr>
          </a:p>
          <a:p>
            <a:pPr indent="-298450" lvl="0" marL="457200" rtl="0" algn="l">
              <a:lnSpc>
                <a:spcPct val="135714"/>
              </a:lnSpc>
              <a:spcBef>
                <a:spcPts val="0"/>
              </a:spcBef>
              <a:spcAft>
                <a:spcPts val="0"/>
              </a:spcAft>
              <a:buClr>
                <a:srgbClr val="666666"/>
              </a:buClr>
              <a:buSzPts val="1100"/>
              <a:buAutoNum type="arabicPeriod"/>
            </a:pPr>
            <a:r>
              <a:rPr lang="en-GB" sz="1100">
                <a:solidFill>
                  <a:srgbClr val="666666"/>
                </a:solidFill>
              </a:rPr>
              <a:t>background-repeat</a:t>
            </a:r>
            <a:endParaRPr sz="1100">
              <a:solidFill>
                <a:srgbClr val="666666"/>
              </a:solidFill>
            </a:endParaRPr>
          </a:p>
          <a:p>
            <a:pPr indent="-298450" lvl="0" marL="457200" rtl="0" algn="l">
              <a:lnSpc>
                <a:spcPct val="135714"/>
              </a:lnSpc>
              <a:spcBef>
                <a:spcPts val="0"/>
              </a:spcBef>
              <a:spcAft>
                <a:spcPts val="0"/>
              </a:spcAft>
              <a:buClr>
                <a:srgbClr val="666666"/>
              </a:buClr>
              <a:buSzPts val="1100"/>
              <a:buAutoNum type="arabicPeriod"/>
            </a:pPr>
            <a:r>
              <a:rPr lang="en-GB" sz="1100">
                <a:solidFill>
                  <a:srgbClr val="666666"/>
                </a:solidFill>
              </a:rPr>
              <a:t>Background-attachment</a:t>
            </a:r>
            <a:endParaRPr sz="1100">
              <a:solidFill>
                <a:srgbClr val="666666"/>
              </a:solidFill>
            </a:endParaRPr>
          </a:p>
          <a:p>
            <a:pPr indent="-298450" lvl="0" marL="457200" rtl="0" algn="l">
              <a:lnSpc>
                <a:spcPct val="135714"/>
              </a:lnSpc>
              <a:spcBef>
                <a:spcPts val="0"/>
              </a:spcBef>
              <a:spcAft>
                <a:spcPts val="0"/>
              </a:spcAft>
              <a:buClr>
                <a:srgbClr val="666666"/>
              </a:buClr>
              <a:buSzPts val="1100"/>
              <a:buAutoNum type="arabicPeriod"/>
            </a:pPr>
            <a:r>
              <a:rPr lang="en-GB" sz="1100">
                <a:solidFill>
                  <a:srgbClr val="666666"/>
                </a:solidFill>
              </a:rPr>
              <a:t>background-position</a:t>
            </a:r>
            <a:endParaRPr sz="1100">
              <a:solidFill>
                <a:srgbClr val="666666"/>
              </a:solidFill>
            </a:endParaRPr>
          </a:p>
          <a:p>
            <a:pPr indent="0" lvl="0" marL="0" rtl="0" algn="l">
              <a:lnSpc>
                <a:spcPct val="135714"/>
              </a:lnSpc>
              <a:spcBef>
                <a:spcPts val="0"/>
              </a:spcBef>
              <a:spcAft>
                <a:spcPts val="0"/>
              </a:spcAft>
              <a:buNone/>
            </a:pPr>
            <a:r>
              <a:t/>
            </a:r>
            <a:endParaRPr sz="1100">
              <a:solidFill>
                <a:srgbClr val="666666"/>
              </a:solidFill>
            </a:endParaRPr>
          </a:p>
          <a:p>
            <a:pPr indent="0" lvl="0" marL="0" rtl="0" algn="l">
              <a:lnSpc>
                <a:spcPct val="135714"/>
              </a:lnSpc>
              <a:spcBef>
                <a:spcPts val="0"/>
              </a:spcBef>
              <a:spcAft>
                <a:spcPts val="0"/>
              </a:spcAft>
              <a:buNone/>
            </a:pPr>
            <a:r>
              <a:t/>
            </a:r>
            <a:endParaRPr sz="1100">
              <a:solidFill>
                <a:srgbClr val="666666"/>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pic>
        <p:nvPicPr>
          <p:cNvPr id="372" name="Google Shape;372;p54"/>
          <p:cNvPicPr preferRelativeResize="0"/>
          <p:nvPr/>
        </p:nvPicPr>
        <p:blipFill>
          <a:blip r:embed="rId3">
            <a:alphaModFix/>
          </a:blip>
          <a:stretch>
            <a:fillRect/>
          </a:stretch>
        </p:blipFill>
        <p:spPr>
          <a:xfrm>
            <a:off x="5074875" y="2002050"/>
            <a:ext cx="3927126" cy="2724024"/>
          </a:xfrm>
          <a:prstGeom prst="rect">
            <a:avLst/>
          </a:prstGeom>
          <a:noFill/>
          <a:ln>
            <a:noFill/>
          </a:ln>
        </p:spPr>
      </p:pic>
      <p:sp>
        <p:nvSpPr>
          <p:cNvPr id="373" name="Google Shape;373;p54"/>
          <p:cNvSpPr txBox="1"/>
          <p:nvPr>
            <p:ph type="title"/>
          </p:nvPr>
        </p:nvSpPr>
        <p:spPr>
          <a:xfrm>
            <a:off x="729450" y="5778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CSS background-color</a:t>
            </a:r>
            <a:endParaRPr/>
          </a:p>
        </p:txBody>
      </p:sp>
      <p:sp>
        <p:nvSpPr>
          <p:cNvPr id="374" name="Google Shape;374;p54"/>
          <p:cNvSpPr txBox="1"/>
          <p:nvPr>
            <p:ph idx="1" type="body"/>
          </p:nvPr>
        </p:nvSpPr>
        <p:spPr>
          <a:xfrm>
            <a:off x="727650" y="1402225"/>
            <a:ext cx="7688700" cy="402000"/>
          </a:xfrm>
          <a:prstGeom prst="rect">
            <a:avLst/>
          </a:prstGeom>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lang="en-GB" sz="1100">
                <a:solidFill>
                  <a:srgbClr val="666666"/>
                </a:solidFill>
              </a:rPr>
              <a:t>The background-color property specifies the background color of an element.</a:t>
            </a:r>
            <a:endParaRPr sz="1100">
              <a:solidFill>
                <a:srgbClr val="666666"/>
              </a:solidFill>
            </a:endParaRPr>
          </a:p>
          <a:p>
            <a:pPr indent="0" lvl="0" marL="0" rtl="0" algn="l">
              <a:lnSpc>
                <a:spcPct val="135714"/>
              </a:lnSpc>
              <a:spcBef>
                <a:spcPts val="0"/>
              </a:spcBef>
              <a:spcAft>
                <a:spcPts val="0"/>
              </a:spcAft>
              <a:buNone/>
            </a:pPr>
            <a:r>
              <a:t/>
            </a:r>
            <a:endParaRPr sz="1100">
              <a:solidFill>
                <a:srgbClr val="666666"/>
              </a:solidFill>
            </a:endParaRPr>
          </a:p>
        </p:txBody>
      </p:sp>
      <p:pic>
        <p:nvPicPr>
          <p:cNvPr id="375" name="Google Shape;375;p54"/>
          <p:cNvPicPr preferRelativeResize="0"/>
          <p:nvPr/>
        </p:nvPicPr>
        <p:blipFill>
          <a:blip r:embed="rId4">
            <a:alphaModFix/>
          </a:blip>
          <a:stretch>
            <a:fillRect/>
          </a:stretch>
        </p:blipFill>
        <p:spPr>
          <a:xfrm>
            <a:off x="831600" y="1967100"/>
            <a:ext cx="4085500" cy="2580325"/>
          </a:xfrm>
          <a:prstGeom prst="rect">
            <a:avLst/>
          </a:prstGeom>
          <a:noFill/>
          <a:ln>
            <a:noFill/>
          </a:ln>
        </p:spPr>
      </p:pic>
      <p:pic>
        <p:nvPicPr>
          <p:cNvPr id="376" name="Google Shape;376;p54"/>
          <p:cNvPicPr preferRelativeResize="0"/>
          <p:nvPr/>
        </p:nvPicPr>
        <p:blipFill>
          <a:blip r:embed="rId5">
            <a:alphaModFix/>
          </a:blip>
          <a:stretch>
            <a:fillRect/>
          </a:stretch>
        </p:blipFill>
        <p:spPr>
          <a:xfrm>
            <a:off x="5414475" y="2901000"/>
            <a:ext cx="3343275" cy="10287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pic>
        <p:nvPicPr>
          <p:cNvPr id="381" name="Google Shape;381;p55"/>
          <p:cNvPicPr preferRelativeResize="0"/>
          <p:nvPr/>
        </p:nvPicPr>
        <p:blipFill>
          <a:blip r:embed="rId3">
            <a:alphaModFix/>
          </a:blip>
          <a:stretch>
            <a:fillRect/>
          </a:stretch>
        </p:blipFill>
        <p:spPr>
          <a:xfrm>
            <a:off x="3903725" y="1113075"/>
            <a:ext cx="5240274" cy="3634887"/>
          </a:xfrm>
          <a:prstGeom prst="rect">
            <a:avLst/>
          </a:prstGeom>
          <a:noFill/>
          <a:ln>
            <a:noFill/>
          </a:ln>
        </p:spPr>
      </p:pic>
      <p:sp>
        <p:nvSpPr>
          <p:cNvPr id="382" name="Google Shape;382;p55"/>
          <p:cNvSpPr txBox="1"/>
          <p:nvPr>
            <p:ph type="title"/>
          </p:nvPr>
        </p:nvSpPr>
        <p:spPr>
          <a:xfrm>
            <a:off x="729450" y="5778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CSS Borders</a:t>
            </a:r>
            <a:endParaRPr/>
          </a:p>
        </p:txBody>
      </p:sp>
      <p:sp>
        <p:nvSpPr>
          <p:cNvPr id="383" name="Google Shape;383;p55"/>
          <p:cNvSpPr txBox="1"/>
          <p:nvPr>
            <p:ph idx="1" type="body"/>
          </p:nvPr>
        </p:nvSpPr>
        <p:spPr>
          <a:xfrm>
            <a:off x="727650" y="1402225"/>
            <a:ext cx="3255600" cy="1884000"/>
          </a:xfrm>
          <a:prstGeom prst="rect">
            <a:avLst/>
          </a:prstGeom>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lang="en-GB" sz="1100">
                <a:solidFill>
                  <a:srgbClr val="666666"/>
                </a:solidFill>
              </a:rPr>
              <a:t>CSS Border Properties</a:t>
            </a:r>
            <a:endParaRPr sz="1100">
              <a:solidFill>
                <a:srgbClr val="666666"/>
              </a:solidFill>
            </a:endParaRPr>
          </a:p>
          <a:p>
            <a:pPr indent="0" lvl="0" marL="0" rtl="0" algn="l">
              <a:lnSpc>
                <a:spcPct val="135714"/>
              </a:lnSpc>
              <a:spcBef>
                <a:spcPts val="0"/>
              </a:spcBef>
              <a:spcAft>
                <a:spcPts val="0"/>
              </a:spcAft>
              <a:buNone/>
            </a:pPr>
            <a:r>
              <a:rPr lang="en-GB" sz="1100">
                <a:solidFill>
                  <a:srgbClr val="666666"/>
                </a:solidFill>
              </a:rPr>
              <a:t>The CSS border properties allow you to specify the style, width, and color of an element's border.</a:t>
            </a:r>
            <a:endParaRPr sz="1100">
              <a:solidFill>
                <a:srgbClr val="666666"/>
              </a:solidFill>
            </a:endParaRPr>
          </a:p>
          <a:p>
            <a:pPr indent="0" lvl="0" marL="0" rtl="0" algn="l">
              <a:lnSpc>
                <a:spcPct val="135714"/>
              </a:lnSpc>
              <a:spcBef>
                <a:spcPts val="0"/>
              </a:spcBef>
              <a:spcAft>
                <a:spcPts val="0"/>
              </a:spcAft>
              <a:buNone/>
            </a:pPr>
            <a:r>
              <a:t/>
            </a:r>
            <a:endParaRPr sz="1100">
              <a:solidFill>
                <a:srgbClr val="666666"/>
              </a:solidFill>
            </a:endParaRPr>
          </a:p>
          <a:p>
            <a:pPr indent="0" lvl="0" marL="0" rtl="0" algn="l">
              <a:lnSpc>
                <a:spcPct val="135714"/>
              </a:lnSpc>
              <a:spcBef>
                <a:spcPts val="0"/>
              </a:spcBef>
              <a:spcAft>
                <a:spcPts val="0"/>
              </a:spcAft>
              <a:buNone/>
            </a:pPr>
            <a:r>
              <a:rPr lang="en-GB" sz="1100">
                <a:solidFill>
                  <a:srgbClr val="666666"/>
                </a:solidFill>
              </a:rPr>
              <a:t>CSS Border Style</a:t>
            </a:r>
            <a:endParaRPr sz="1100">
              <a:solidFill>
                <a:srgbClr val="666666"/>
              </a:solidFill>
            </a:endParaRPr>
          </a:p>
          <a:p>
            <a:pPr indent="0" lvl="0" marL="0" rtl="0" algn="l">
              <a:lnSpc>
                <a:spcPct val="135714"/>
              </a:lnSpc>
              <a:spcBef>
                <a:spcPts val="0"/>
              </a:spcBef>
              <a:spcAft>
                <a:spcPts val="0"/>
              </a:spcAft>
              <a:buNone/>
            </a:pPr>
            <a:r>
              <a:rPr lang="en-GB" sz="1100">
                <a:solidFill>
                  <a:srgbClr val="666666"/>
                </a:solidFill>
              </a:rPr>
              <a:t>The border-style property specifies what kind of border to display.</a:t>
            </a:r>
            <a:endParaRPr sz="1100">
              <a:solidFill>
                <a:srgbClr val="666666"/>
              </a:solidFill>
            </a:endParaRPr>
          </a:p>
          <a:p>
            <a:pPr indent="0" lvl="0" marL="0" rtl="0" algn="l">
              <a:lnSpc>
                <a:spcPct val="135714"/>
              </a:lnSpc>
              <a:spcBef>
                <a:spcPts val="0"/>
              </a:spcBef>
              <a:spcAft>
                <a:spcPts val="0"/>
              </a:spcAft>
              <a:buNone/>
            </a:pPr>
            <a:r>
              <a:t/>
            </a:r>
            <a:endParaRPr sz="1100">
              <a:solidFill>
                <a:srgbClr val="666666"/>
              </a:solidFill>
            </a:endParaRPr>
          </a:p>
        </p:txBody>
      </p:sp>
      <p:pic>
        <p:nvPicPr>
          <p:cNvPr id="384" name="Google Shape;384;p55"/>
          <p:cNvPicPr preferRelativeResize="0"/>
          <p:nvPr/>
        </p:nvPicPr>
        <p:blipFill>
          <a:blip r:embed="rId4">
            <a:alphaModFix/>
          </a:blip>
          <a:stretch>
            <a:fillRect/>
          </a:stretch>
        </p:blipFill>
        <p:spPr>
          <a:xfrm>
            <a:off x="4162637" y="2381081"/>
            <a:ext cx="4722449" cy="1166769"/>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p56"/>
          <p:cNvSpPr txBox="1"/>
          <p:nvPr>
            <p:ph type="title"/>
          </p:nvPr>
        </p:nvSpPr>
        <p:spPr>
          <a:xfrm>
            <a:off x="729450" y="5778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CSS Borders</a:t>
            </a:r>
            <a:endParaRPr/>
          </a:p>
        </p:txBody>
      </p:sp>
      <p:sp>
        <p:nvSpPr>
          <p:cNvPr id="390" name="Google Shape;390;p56"/>
          <p:cNvSpPr txBox="1"/>
          <p:nvPr>
            <p:ph idx="1" type="body"/>
          </p:nvPr>
        </p:nvSpPr>
        <p:spPr>
          <a:xfrm>
            <a:off x="727650" y="1402225"/>
            <a:ext cx="7688700" cy="3592800"/>
          </a:xfrm>
          <a:prstGeom prst="rect">
            <a:avLst/>
          </a:prstGeom>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lang="en-GB" sz="1100">
                <a:solidFill>
                  <a:srgbClr val="666666"/>
                </a:solidFill>
              </a:rPr>
              <a:t>The following values are allowed:</a:t>
            </a:r>
            <a:endParaRPr sz="1100">
              <a:solidFill>
                <a:srgbClr val="666666"/>
              </a:solidFill>
            </a:endParaRPr>
          </a:p>
          <a:p>
            <a:pPr indent="0" lvl="0" marL="0" rtl="0" algn="l">
              <a:lnSpc>
                <a:spcPct val="135714"/>
              </a:lnSpc>
              <a:spcBef>
                <a:spcPts val="0"/>
              </a:spcBef>
              <a:spcAft>
                <a:spcPts val="0"/>
              </a:spcAft>
              <a:buNone/>
            </a:pPr>
            <a:r>
              <a:t/>
            </a:r>
            <a:endParaRPr sz="1100">
              <a:solidFill>
                <a:srgbClr val="666666"/>
              </a:solidFill>
            </a:endParaRPr>
          </a:p>
          <a:p>
            <a:pPr indent="0" lvl="0" marL="0" rtl="0" algn="l">
              <a:lnSpc>
                <a:spcPct val="135714"/>
              </a:lnSpc>
              <a:spcBef>
                <a:spcPts val="0"/>
              </a:spcBef>
              <a:spcAft>
                <a:spcPts val="0"/>
              </a:spcAft>
              <a:buNone/>
            </a:pPr>
            <a:r>
              <a:rPr lang="en-GB" sz="1100">
                <a:solidFill>
                  <a:srgbClr val="666666"/>
                </a:solidFill>
              </a:rPr>
              <a:t>dotted    - Defines a dotted border</a:t>
            </a:r>
            <a:endParaRPr sz="1100">
              <a:solidFill>
                <a:srgbClr val="666666"/>
              </a:solidFill>
            </a:endParaRPr>
          </a:p>
          <a:p>
            <a:pPr indent="0" lvl="0" marL="0" rtl="0" algn="l">
              <a:lnSpc>
                <a:spcPct val="135714"/>
              </a:lnSpc>
              <a:spcBef>
                <a:spcPts val="0"/>
              </a:spcBef>
              <a:spcAft>
                <a:spcPts val="0"/>
              </a:spcAft>
              <a:buNone/>
            </a:pPr>
            <a:r>
              <a:rPr lang="en-GB" sz="1100">
                <a:solidFill>
                  <a:srgbClr val="666666"/>
                </a:solidFill>
              </a:rPr>
              <a:t>dashed   - Defines a dashed border</a:t>
            </a:r>
            <a:endParaRPr sz="1100">
              <a:solidFill>
                <a:srgbClr val="666666"/>
              </a:solidFill>
            </a:endParaRPr>
          </a:p>
          <a:p>
            <a:pPr indent="0" lvl="0" marL="0" rtl="0" algn="l">
              <a:lnSpc>
                <a:spcPct val="135714"/>
              </a:lnSpc>
              <a:spcBef>
                <a:spcPts val="0"/>
              </a:spcBef>
              <a:spcAft>
                <a:spcPts val="0"/>
              </a:spcAft>
              <a:buNone/>
            </a:pPr>
            <a:r>
              <a:rPr lang="en-GB" sz="1100">
                <a:solidFill>
                  <a:srgbClr val="666666"/>
                </a:solidFill>
              </a:rPr>
              <a:t>solid        - Defines a solid border</a:t>
            </a:r>
            <a:endParaRPr sz="1100">
              <a:solidFill>
                <a:srgbClr val="666666"/>
              </a:solidFill>
            </a:endParaRPr>
          </a:p>
          <a:p>
            <a:pPr indent="0" lvl="0" marL="0" rtl="0" algn="l">
              <a:lnSpc>
                <a:spcPct val="135714"/>
              </a:lnSpc>
              <a:spcBef>
                <a:spcPts val="0"/>
              </a:spcBef>
              <a:spcAft>
                <a:spcPts val="0"/>
              </a:spcAft>
              <a:buNone/>
            </a:pPr>
            <a:r>
              <a:rPr lang="en-GB" sz="1100">
                <a:solidFill>
                  <a:srgbClr val="666666"/>
                </a:solidFill>
              </a:rPr>
              <a:t>double   - Defines a double border</a:t>
            </a:r>
            <a:endParaRPr sz="1100">
              <a:solidFill>
                <a:srgbClr val="666666"/>
              </a:solidFill>
            </a:endParaRPr>
          </a:p>
          <a:p>
            <a:pPr indent="0" lvl="0" marL="0" rtl="0" algn="l">
              <a:lnSpc>
                <a:spcPct val="135714"/>
              </a:lnSpc>
              <a:spcBef>
                <a:spcPts val="0"/>
              </a:spcBef>
              <a:spcAft>
                <a:spcPts val="0"/>
              </a:spcAft>
              <a:buNone/>
            </a:pPr>
            <a:r>
              <a:rPr lang="en-GB" sz="1100">
                <a:solidFill>
                  <a:srgbClr val="666666"/>
                </a:solidFill>
              </a:rPr>
              <a:t>groove   - Defines a 3D grooved border. The effect depends on the border-color value</a:t>
            </a:r>
            <a:endParaRPr sz="1100">
              <a:solidFill>
                <a:srgbClr val="666666"/>
              </a:solidFill>
            </a:endParaRPr>
          </a:p>
          <a:p>
            <a:pPr indent="0" lvl="0" marL="0" rtl="0" algn="l">
              <a:lnSpc>
                <a:spcPct val="135714"/>
              </a:lnSpc>
              <a:spcBef>
                <a:spcPts val="0"/>
              </a:spcBef>
              <a:spcAft>
                <a:spcPts val="0"/>
              </a:spcAft>
              <a:buNone/>
            </a:pPr>
            <a:r>
              <a:rPr lang="en-GB" sz="1100">
                <a:solidFill>
                  <a:srgbClr val="666666"/>
                </a:solidFill>
              </a:rPr>
              <a:t>ridge       - Defines a 3D ridged border. The effect depends on the border-color value</a:t>
            </a:r>
            <a:endParaRPr sz="1100">
              <a:solidFill>
                <a:srgbClr val="666666"/>
              </a:solidFill>
            </a:endParaRPr>
          </a:p>
          <a:p>
            <a:pPr indent="0" lvl="0" marL="0" rtl="0" algn="l">
              <a:lnSpc>
                <a:spcPct val="135714"/>
              </a:lnSpc>
              <a:spcBef>
                <a:spcPts val="0"/>
              </a:spcBef>
              <a:spcAft>
                <a:spcPts val="0"/>
              </a:spcAft>
              <a:buNone/>
            </a:pPr>
            <a:r>
              <a:rPr lang="en-GB" sz="1100">
                <a:solidFill>
                  <a:srgbClr val="666666"/>
                </a:solidFill>
              </a:rPr>
              <a:t>inset        - Defines a 3D inset border. The effect depends on the border-color value</a:t>
            </a:r>
            <a:endParaRPr sz="1100">
              <a:solidFill>
                <a:srgbClr val="666666"/>
              </a:solidFill>
            </a:endParaRPr>
          </a:p>
          <a:p>
            <a:pPr indent="0" lvl="0" marL="0" rtl="0" algn="l">
              <a:lnSpc>
                <a:spcPct val="135714"/>
              </a:lnSpc>
              <a:spcBef>
                <a:spcPts val="0"/>
              </a:spcBef>
              <a:spcAft>
                <a:spcPts val="0"/>
              </a:spcAft>
              <a:buNone/>
            </a:pPr>
            <a:r>
              <a:rPr lang="en-GB" sz="1100">
                <a:solidFill>
                  <a:srgbClr val="666666"/>
                </a:solidFill>
              </a:rPr>
              <a:t>outset    - Defines a 3D outset border. The effect depends on the border-color value</a:t>
            </a:r>
            <a:endParaRPr sz="1100">
              <a:solidFill>
                <a:srgbClr val="666666"/>
              </a:solidFill>
            </a:endParaRPr>
          </a:p>
          <a:p>
            <a:pPr indent="0" lvl="0" marL="0" rtl="0" algn="l">
              <a:lnSpc>
                <a:spcPct val="135714"/>
              </a:lnSpc>
              <a:spcBef>
                <a:spcPts val="0"/>
              </a:spcBef>
              <a:spcAft>
                <a:spcPts val="0"/>
              </a:spcAft>
              <a:buNone/>
            </a:pPr>
            <a:r>
              <a:rPr lang="en-GB" sz="1100">
                <a:solidFill>
                  <a:srgbClr val="666666"/>
                </a:solidFill>
              </a:rPr>
              <a:t>none       - Defines no border</a:t>
            </a:r>
            <a:endParaRPr sz="1100">
              <a:solidFill>
                <a:srgbClr val="666666"/>
              </a:solidFill>
            </a:endParaRPr>
          </a:p>
          <a:p>
            <a:pPr indent="0" lvl="0" marL="0" rtl="0" algn="l">
              <a:lnSpc>
                <a:spcPct val="135714"/>
              </a:lnSpc>
              <a:spcBef>
                <a:spcPts val="0"/>
              </a:spcBef>
              <a:spcAft>
                <a:spcPts val="0"/>
              </a:spcAft>
              <a:buNone/>
            </a:pPr>
            <a:r>
              <a:rPr lang="en-GB" sz="1100">
                <a:solidFill>
                  <a:srgbClr val="666666"/>
                </a:solidFill>
              </a:rPr>
              <a:t>hidden  - Defines a hidden border</a:t>
            </a:r>
            <a:endParaRPr sz="1100">
              <a:solidFill>
                <a:srgbClr val="666666"/>
              </a:solidFill>
            </a:endParaRPr>
          </a:p>
          <a:p>
            <a:pPr indent="0" lvl="0" marL="0" rtl="0" algn="l">
              <a:lnSpc>
                <a:spcPct val="135714"/>
              </a:lnSpc>
              <a:spcBef>
                <a:spcPts val="0"/>
              </a:spcBef>
              <a:spcAft>
                <a:spcPts val="0"/>
              </a:spcAft>
              <a:buNone/>
            </a:pPr>
            <a:r>
              <a:t/>
            </a:r>
            <a:endParaRPr sz="1100">
              <a:solidFill>
                <a:srgbClr val="666666"/>
              </a:solidFill>
            </a:endParaRPr>
          </a:p>
          <a:p>
            <a:pPr indent="0" lvl="0" marL="0" rtl="0" algn="l">
              <a:lnSpc>
                <a:spcPct val="135714"/>
              </a:lnSpc>
              <a:spcBef>
                <a:spcPts val="0"/>
              </a:spcBef>
              <a:spcAft>
                <a:spcPts val="0"/>
              </a:spcAft>
              <a:buNone/>
            </a:pPr>
            <a:r>
              <a:rPr lang="en-GB" sz="1100">
                <a:solidFill>
                  <a:srgbClr val="666666"/>
                </a:solidFill>
              </a:rPr>
              <a:t>The border-style property can have from one to four values (for the top border, right border, bottom border, and the</a:t>
            </a:r>
            <a:endParaRPr sz="1100">
              <a:solidFill>
                <a:srgbClr val="666666"/>
              </a:solidFill>
            </a:endParaRPr>
          </a:p>
          <a:p>
            <a:pPr indent="0" lvl="0" marL="0" rtl="0" algn="l">
              <a:lnSpc>
                <a:spcPct val="135714"/>
              </a:lnSpc>
              <a:spcBef>
                <a:spcPts val="0"/>
              </a:spcBef>
              <a:spcAft>
                <a:spcPts val="0"/>
              </a:spcAft>
              <a:buNone/>
            </a:pPr>
            <a:r>
              <a:rPr lang="en-GB" sz="1100">
                <a:solidFill>
                  <a:srgbClr val="666666"/>
                </a:solidFill>
              </a:rPr>
              <a:t>left border).</a:t>
            </a:r>
            <a:endParaRPr sz="1100">
              <a:solidFill>
                <a:srgbClr val="666666"/>
              </a:solidFill>
            </a:endParaRPr>
          </a:p>
          <a:p>
            <a:pPr indent="0" lvl="0" marL="0" rtl="0" algn="l">
              <a:lnSpc>
                <a:spcPct val="135714"/>
              </a:lnSpc>
              <a:spcBef>
                <a:spcPts val="0"/>
              </a:spcBef>
              <a:spcAft>
                <a:spcPts val="0"/>
              </a:spcAft>
              <a:buNone/>
            </a:pPr>
            <a:r>
              <a:t/>
            </a:r>
            <a:endParaRPr sz="1100">
              <a:solidFill>
                <a:srgbClr val="666666"/>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pic>
        <p:nvPicPr>
          <p:cNvPr id="395" name="Google Shape;395;p57"/>
          <p:cNvPicPr preferRelativeResize="0"/>
          <p:nvPr/>
        </p:nvPicPr>
        <p:blipFill>
          <a:blip r:embed="rId3">
            <a:alphaModFix/>
          </a:blip>
          <a:stretch>
            <a:fillRect/>
          </a:stretch>
        </p:blipFill>
        <p:spPr>
          <a:xfrm>
            <a:off x="679925" y="1364650"/>
            <a:ext cx="5376252" cy="3729201"/>
          </a:xfrm>
          <a:prstGeom prst="rect">
            <a:avLst/>
          </a:prstGeom>
          <a:noFill/>
          <a:ln>
            <a:noFill/>
          </a:ln>
        </p:spPr>
      </p:pic>
      <p:sp>
        <p:nvSpPr>
          <p:cNvPr id="396" name="Google Shape;396;p57"/>
          <p:cNvSpPr txBox="1"/>
          <p:nvPr>
            <p:ph type="title"/>
          </p:nvPr>
        </p:nvSpPr>
        <p:spPr>
          <a:xfrm>
            <a:off x="729450" y="5778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CSS Borders</a:t>
            </a:r>
            <a:endParaRPr/>
          </a:p>
        </p:txBody>
      </p:sp>
      <p:pic>
        <p:nvPicPr>
          <p:cNvPr id="397" name="Google Shape;397;p57"/>
          <p:cNvPicPr preferRelativeResize="0"/>
          <p:nvPr/>
        </p:nvPicPr>
        <p:blipFill>
          <a:blip r:embed="rId4">
            <a:alphaModFix/>
          </a:blip>
          <a:stretch>
            <a:fillRect/>
          </a:stretch>
        </p:blipFill>
        <p:spPr>
          <a:xfrm>
            <a:off x="1050425" y="2517600"/>
            <a:ext cx="4489276" cy="1812300"/>
          </a:xfrm>
          <a:prstGeom prst="rect">
            <a:avLst/>
          </a:prstGeom>
          <a:noFill/>
          <a:ln>
            <a:noFill/>
          </a:ln>
        </p:spPr>
      </p:pic>
      <p:pic>
        <p:nvPicPr>
          <p:cNvPr id="398" name="Google Shape;398;p57"/>
          <p:cNvPicPr preferRelativeResize="0"/>
          <p:nvPr/>
        </p:nvPicPr>
        <p:blipFill>
          <a:blip r:embed="rId5">
            <a:alphaModFix/>
          </a:blip>
          <a:stretch>
            <a:fillRect/>
          </a:stretch>
        </p:blipFill>
        <p:spPr>
          <a:xfrm>
            <a:off x="6056175" y="1448100"/>
            <a:ext cx="2840300" cy="170417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p58"/>
          <p:cNvSpPr txBox="1"/>
          <p:nvPr>
            <p:ph type="title"/>
          </p:nvPr>
        </p:nvSpPr>
        <p:spPr>
          <a:xfrm>
            <a:off x="729450" y="5778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CSS Margin</a:t>
            </a:r>
            <a:endParaRPr/>
          </a:p>
        </p:txBody>
      </p:sp>
      <p:sp>
        <p:nvSpPr>
          <p:cNvPr id="404" name="Google Shape;404;p58"/>
          <p:cNvSpPr txBox="1"/>
          <p:nvPr/>
        </p:nvSpPr>
        <p:spPr>
          <a:xfrm>
            <a:off x="834850" y="1386700"/>
            <a:ext cx="7583400" cy="37173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lang="en-GB" sz="1100">
                <a:solidFill>
                  <a:srgbClr val="666666"/>
                </a:solidFill>
                <a:latin typeface="Lato"/>
                <a:ea typeface="Lato"/>
                <a:cs typeface="Lato"/>
                <a:sym typeface="Lato"/>
              </a:rPr>
              <a:t>The CSS margin properties are used to create space around elements, outside of any defined borders.</a:t>
            </a:r>
            <a:endParaRPr sz="1100">
              <a:solidFill>
                <a:srgbClr val="666666"/>
              </a:solidFill>
              <a:latin typeface="Lato"/>
              <a:ea typeface="Lato"/>
              <a:cs typeface="Lato"/>
              <a:sym typeface="Lato"/>
            </a:endParaRPr>
          </a:p>
          <a:p>
            <a:pPr indent="0" lvl="0" marL="0" rtl="0" algn="l">
              <a:lnSpc>
                <a:spcPct val="135714"/>
              </a:lnSpc>
              <a:spcBef>
                <a:spcPts val="0"/>
              </a:spcBef>
              <a:spcAft>
                <a:spcPts val="0"/>
              </a:spcAft>
              <a:buNone/>
            </a:pPr>
            <a:r>
              <a:rPr lang="en-GB" sz="1100">
                <a:solidFill>
                  <a:srgbClr val="666666"/>
                </a:solidFill>
                <a:latin typeface="Lato"/>
                <a:ea typeface="Lato"/>
                <a:cs typeface="Lato"/>
                <a:sym typeface="Lato"/>
              </a:rPr>
              <a:t>With CSS, you have full control over the margins. There are properties for setting the margin for each side of an</a:t>
            </a:r>
            <a:endParaRPr sz="1100">
              <a:solidFill>
                <a:srgbClr val="666666"/>
              </a:solidFill>
              <a:latin typeface="Lato"/>
              <a:ea typeface="Lato"/>
              <a:cs typeface="Lato"/>
              <a:sym typeface="Lato"/>
            </a:endParaRPr>
          </a:p>
          <a:p>
            <a:pPr indent="0" lvl="0" marL="0" rtl="0" algn="l">
              <a:lnSpc>
                <a:spcPct val="135714"/>
              </a:lnSpc>
              <a:spcBef>
                <a:spcPts val="0"/>
              </a:spcBef>
              <a:spcAft>
                <a:spcPts val="0"/>
              </a:spcAft>
              <a:buNone/>
            </a:pPr>
            <a:r>
              <a:rPr lang="en-GB" sz="1100">
                <a:solidFill>
                  <a:srgbClr val="666666"/>
                </a:solidFill>
                <a:latin typeface="Lato"/>
                <a:ea typeface="Lato"/>
                <a:cs typeface="Lato"/>
                <a:sym typeface="Lato"/>
              </a:rPr>
              <a:t>element (top, right, bottom, and left).</a:t>
            </a:r>
            <a:endParaRPr sz="1100">
              <a:solidFill>
                <a:srgbClr val="666666"/>
              </a:solidFill>
              <a:latin typeface="Lato"/>
              <a:ea typeface="Lato"/>
              <a:cs typeface="Lato"/>
              <a:sym typeface="Lato"/>
            </a:endParaRPr>
          </a:p>
          <a:p>
            <a:pPr indent="0" lvl="0" marL="0" rtl="0" algn="l">
              <a:lnSpc>
                <a:spcPct val="135714"/>
              </a:lnSpc>
              <a:spcBef>
                <a:spcPts val="0"/>
              </a:spcBef>
              <a:spcAft>
                <a:spcPts val="0"/>
              </a:spcAft>
              <a:buNone/>
            </a:pPr>
            <a:r>
              <a:rPr lang="en-GB" sz="1100">
                <a:solidFill>
                  <a:srgbClr val="666666"/>
                </a:solidFill>
                <a:latin typeface="Lato"/>
                <a:ea typeface="Lato"/>
                <a:cs typeface="Lato"/>
                <a:sym typeface="Lato"/>
              </a:rPr>
              <a:t>CSS has properties for specifying the margin for each side of an element:</a:t>
            </a:r>
            <a:endParaRPr sz="1100">
              <a:solidFill>
                <a:srgbClr val="666666"/>
              </a:solidFill>
              <a:latin typeface="Lato"/>
              <a:ea typeface="Lato"/>
              <a:cs typeface="Lato"/>
              <a:sym typeface="Lato"/>
            </a:endParaRPr>
          </a:p>
          <a:p>
            <a:pPr indent="0" lvl="0" marL="0" rtl="0" algn="l">
              <a:lnSpc>
                <a:spcPct val="135714"/>
              </a:lnSpc>
              <a:spcBef>
                <a:spcPts val="0"/>
              </a:spcBef>
              <a:spcAft>
                <a:spcPts val="0"/>
              </a:spcAft>
              <a:buNone/>
            </a:pPr>
            <a:r>
              <a:t/>
            </a:r>
            <a:endParaRPr sz="1100">
              <a:solidFill>
                <a:srgbClr val="666666"/>
              </a:solidFill>
              <a:latin typeface="Lato"/>
              <a:ea typeface="Lato"/>
              <a:cs typeface="Lato"/>
              <a:sym typeface="Lato"/>
            </a:endParaRPr>
          </a:p>
          <a:p>
            <a:pPr indent="0" lvl="0" marL="0" rtl="0" algn="l">
              <a:lnSpc>
                <a:spcPct val="135714"/>
              </a:lnSpc>
              <a:spcBef>
                <a:spcPts val="0"/>
              </a:spcBef>
              <a:spcAft>
                <a:spcPts val="0"/>
              </a:spcAft>
              <a:buNone/>
            </a:pPr>
            <a:r>
              <a:rPr lang="en-GB" sz="1000">
                <a:solidFill>
                  <a:srgbClr val="666666"/>
                </a:solidFill>
                <a:latin typeface="Courier New"/>
                <a:ea typeface="Courier New"/>
                <a:cs typeface="Courier New"/>
                <a:sym typeface="Courier New"/>
              </a:rPr>
              <a:t>margin-top</a:t>
            </a:r>
            <a:endParaRPr sz="1000">
              <a:solidFill>
                <a:srgbClr val="666666"/>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GB" sz="1000">
                <a:solidFill>
                  <a:srgbClr val="666666"/>
                </a:solidFill>
                <a:latin typeface="Courier New"/>
                <a:ea typeface="Courier New"/>
                <a:cs typeface="Courier New"/>
                <a:sym typeface="Courier New"/>
              </a:rPr>
              <a:t>margin-right</a:t>
            </a:r>
            <a:endParaRPr sz="1000">
              <a:solidFill>
                <a:srgbClr val="666666"/>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GB" sz="1000">
                <a:solidFill>
                  <a:srgbClr val="666666"/>
                </a:solidFill>
                <a:latin typeface="Courier New"/>
                <a:ea typeface="Courier New"/>
                <a:cs typeface="Courier New"/>
                <a:sym typeface="Courier New"/>
              </a:rPr>
              <a:t>margin-bottom</a:t>
            </a:r>
            <a:endParaRPr sz="1000">
              <a:solidFill>
                <a:srgbClr val="666666"/>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GB" sz="1000">
                <a:solidFill>
                  <a:srgbClr val="666666"/>
                </a:solidFill>
                <a:latin typeface="Courier New"/>
                <a:ea typeface="Courier New"/>
                <a:cs typeface="Courier New"/>
                <a:sym typeface="Courier New"/>
              </a:rPr>
              <a:t>margin-left</a:t>
            </a:r>
            <a:endParaRPr sz="1000">
              <a:solidFill>
                <a:srgbClr val="666666"/>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GB" sz="1100">
                <a:solidFill>
                  <a:srgbClr val="666666"/>
                </a:solidFill>
                <a:latin typeface="Lato"/>
                <a:ea typeface="Lato"/>
                <a:cs typeface="Lato"/>
                <a:sym typeface="Lato"/>
              </a:rPr>
              <a:t>All the margin properties can have the following values:</a:t>
            </a:r>
            <a:endParaRPr sz="1100">
              <a:solidFill>
                <a:srgbClr val="666666"/>
              </a:solidFill>
              <a:latin typeface="Lato"/>
              <a:ea typeface="Lato"/>
              <a:cs typeface="Lato"/>
              <a:sym typeface="Lato"/>
            </a:endParaRPr>
          </a:p>
          <a:p>
            <a:pPr indent="0" lvl="0" marL="0" rtl="0" algn="l">
              <a:lnSpc>
                <a:spcPct val="135714"/>
              </a:lnSpc>
              <a:spcBef>
                <a:spcPts val="0"/>
              </a:spcBef>
              <a:spcAft>
                <a:spcPts val="0"/>
              </a:spcAft>
              <a:buNone/>
            </a:pPr>
            <a:r>
              <a:t/>
            </a:r>
            <a:endParaRPr sz="1100">
              <a:solidFill>
                <a:srgbClr val="666666"/>
              </a:solidFill>
              <a:latin typeface="Lato"/>
              <a:ea typeface="Lato"/>
              <a:cs typeface="Lato"/>
              <a:sym typeface="Lato"/>
            </a:endParaRPr>
          </a:p>
          <a:p>
            <a:pPr indent="0" lvl="0" marL="0" rtl="0" algn="l">
              <a:lnSpc>
                <a:spcPct val="135714"/>
              </a:lnSpc>
              <a:spcBef>
                <a:spcPts val="0"/>
              </a:spcBef>
              <a:spcAft>
                <a:spcPts val="0"/>
              </a:spcAft>
              <a:buNone/>
            </a:pPr>
            <a:r>
              <a:rPr lang="en-GB" sz="1100">
                <a:solidFill>
                  <a:srgbClr val="666666"/>
                </a:solidFill>
                <a:latin typeface="Lato"/>
                <a:ea typeface="Lato"/>
                <a:cs typeface="Lato"/>
                <a:sym typeface="Lato"/>
              </a:rPr>
              <a:t>auto - the browser calculates the margin</a:t>
            </a:r>
            <a:endParaRPr sz="1100">
              <a:solidFill>
                <a:srgbClr val="666666"/>
              </a:solidFill>
              <a:latin typeface="Lato"/>
              <a:ea typeface="Lato"/>
              <a:cs typeface="Lato"/>
              <a:sym typeface="Lato"/>
            </a:endParaRPr>
          </a:p>
          <a:p>
            <a:pPr indent="0" lvl="0" marL="0" rtl="0" algn="l">
              <a:lnSpc>
                <a:spcPct val="135714"/>
              </a:lnSpc>
              <a:spcBef>
                <a:spcPts val="0"/>
              </a:spcBef>
              <a:spcAft>
                <a:spcPts val="0"/>
              </a:spcAft>
              <a:buNone/>
            </a:pPr>
            <a:r>
              <a:rPr lang="en-GB" sz="1100">
                <a:solidFill>
                  <a:srgbClr val="666666"/>
                </a:solidFill>
                <a:latin typeface="Lato"/>
                <a:ea typeface="Lato"/>
                <a:cs typeface="Lato"/>
                <a:sym typeface="Lato"/>
              </a:rPr>
              <a:t>length - specifies a margin in px, pt, cm, etc.</a:t>
            </a:r>
            <a:endParaRPr sz="1100">
              <a:solidFill>
                <a:srgbClr val="666666"/>
              </a:solidFill>
              <a:latin typeface="Lato"/>
              <a:ea typeface="Lato"/>
              <a:cs typeface="Lato"/>
              <a:sym typeface="Lato"/>
            </a:endParaRPr>
          </a:p>
          <a:p>
            <a:pPr indent="0" lvl="0" marL="0" rtl="0" algn="l">
              <a:lnSpc>
                <a:spcPct val="135714"/>
              </a:lnSpc>
              <a:spcBef>
                <a:spcPts val="0"/>
              </a:spcBef>
              <a:spcAft>
                <a:spcPts val="0"/>
              </a:spcAft>
              <a:buNone/>
            </a:pPr>
            <a:r>
              <a:rPr lang="en-GB" sz="1100">
                <a:solidFill>
                  <a:srgbClr val="666666"/>
                </a:solidFill>
                <a:latin typeface="Lato"/>
                <a:ea typeface="Lato"/>
                <a:cs typeface="Lato"/>
                <a:sym typeface="Lato"/>
              </a:rPr>
              <a:t>% - specifies a margin in % of the width of the containing element</a:t>
            </a:r>
            <a:endParaRPr sz="1100">
              <a:solidFill>
                <a:srgbClr val="666666"/>
              </a:solidFill>
              <a:latin typeface="Lato"/>
              <a:ea typeface="Lato"/>
              <a:cs typeface="Lato"/>
              <a:sym typeface="Lato"/>
            </a:endParaRPr>
          </a:p>
          <a:p>
            <a:pPr indent="0" lvl="0" marL="0" rtl="0" algn="l">
              <a:lnSpc>
                <a:spcPct val="135714"/>
              </a:lnSpc>
              <a:spcBef>
                <a:spcPts val="0"/>
              </a:spcBef>
              <a:spcAft>
                <a:spcPts val="0"/>
              </a:spcAft>
              <a:buNone/>
            </a:pPr>
            <a:r>
              <a:rPr lang="en-GB" sz="1100">
                <a:solidFill>
                  <a:srgbClr val="666666"/>
                </a:solidFill>
                <a:latin typeface="Lato"/>
                <a:ea typeface="Lato"/>
                <a:cs typeface="Lato"/>
                <a:sym typeface="Lato"/>
              </a:rPr>
              <a:t>inherit - specifies that the margin should be inherited from the parent element</a:t>
            </a:r>
            <a:endParaRPr sz="1100">
              <a:solidFill>
                <a:srgbClr val="666666"/>
              </a:solidFill>
              <a:latin typeface="Lato"/>
              <a:ea typeface="Lato"/>
              <a:cs typeface="Lato"/>
              <a:sym typeface="Lato"/>
            </a:endParaRPr>
          </a:p>
          <a:p>
            <a:pPr indent="0" lvl="0" marL="0" rtl="0" algn="l">
              <a:spcBef>
                <a:spcPts val="0"/>
              </a:spcBef>
              <a:spcAft>
                <a:spcPts val="0"/>
              </a:spcAft>
              <a:buNone/>
            </a:pPr>
            <a:r>
              <a:t/>
            </a:r>
            <a:endParaRPr sz="1100">
              <a:solidFill>
                <a:srgbClr val="666666"/>
              </a:solidFill>
              <a:latin typeface="Lato"/>
              <a:ea typeface="Lato"/>
              <a:cs typeface="Lato"/>
              <a:sym typeface="Lato"/>
            </a:endParaRPr>
          </a:p>
        </p:txBody>
      </p:sp>
      <p:pic>
        <p:nvPicPr>
          <p:cNvPr id="405" name="Google Shape;405;p58"/>
          <p:cNvPicPr preferRelativeResize="0"/>
          <p:nvPr/>
        </p:nvPicPr>
        <p:blipFill>
          <a:blip r:embed="rId3">
            <a:alphaModFix/>
          </a:blip>
          <a:stretch>
            <a:fillRect/>
          </a:stretch>
        </p:blipFill>
        <p:spPr>
          <a:xfrm>
            <a:off x="4033625" y="2391325"/>
            <a:ext cx="1500025" cy="956925"/>
          </a:xfrm>
          <a:prstGeom prst="rect">
            <a:avLst/>
          </a:prstGeom>
          <a:noFill/>
          <a:ln>
            <a:noFill/>
          </a:ln>
        </p:spPr>
      </p:pic>
      <p:pic>
        <p:nvPicPr>
          <p:cNvPr id="406" name="Google Shape;406;p58"/>
          <p:cNvPicPr preferRelativeResize="0"/>
          <p:nvPr/>
        </p:nvPicPr>
        <p:blipFill>
          <a:blip r:embed="rId4">
            <a:alphaModFix/>
          </a:blip>
          <a:stretch>
            <a:fillRect/>
          </a:stretch>
        </p:blipFill>
        <p:spPr>
          <a:xfrm>
            <a:off x="5722400" y="2688475"/>
            <a:ext cx="3355698" cy="2327676"/>
          </a:xfrm>
          <a:prstGeom prst="rect">
            <a:avLst/>
          </a:prstGeom>
          <a:noFill/>
          <a:ln>
            <a:noFill/>
          </a:ln>
        </p:spPr>
      </p:pic>
      <p:pic>
        <p:nvPicPr>
          <p:cNvPr id="407" name="Google Shape;407;p58"/>
          <p:cNvPicPr preferRelativeResize="0"/>
          <p:nvPr/>
        </p:nvPicPr>
        <p:blipFill>
          <a:blip r:embed="rId5">
            <a:alphaModFix/>
          </a:blip>
          <a:stretch>
            <a:fillRect/>
          </a:stretch>
        </p:blipFill>
        <p:spPr>
          <a:xfrm>
            <a:off x="5985950" y="3763875"/>
            <a:ext cx="2845450" cy="73107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sp>
        <p:nvSpPr>
          <p:cNvPr id="412" name="Google Shape;412;p59"/>
          <p:cNvSpPr txBox="1"/>
          <p:nvPr>
            <p:ph type="title"/>
          </p:nvPr>
        </p:nvSpPr>
        <p:spPr>
          <a:xfrm>
            <a:off x="729450" y="5778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CSS Padding</a:t>
            </a:r>
            <a:endParaRPr/>
          </a:p>
        </p:txBody>
      </p:sp>
      <p:sp>
        <p:nvSpPr>
          <p:cNvPr id="413" name="Google Shape;413;p59"/>
          <p:cNvSpPr txBox="1"/>
          <p:nvPr/>
        </p:nvSpPr>
        <p:spPr>
          <a:xfrm>
            <a:off x="834850" y="1386700"/>
            <a:ext cx="7583400" cy="35709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lang="en-GB" sz="1100">
                <a:solidFill>
                  <a:srgbClr val="666666"/>
                </a:solidFill>
                <a:latin typeface="Lato"/>
                <a:ea typeface="Lato"/>
                <a:cs typeface="Lato"/>
                <a:sym typeface="Lato"/>
              </a:rPr>
              <a:t>The CSS padding properties are used to generate space around an element's content, inside of any defined borders.</a:t>
            </a:r>
            <a:endParaRPr sz="1100">
              <a:solidFill>
                <a:srgbClr val="666666"/>
              </a:solidFill>
              <a:latin typeface="Lato"/>
              <a:ea typeface="Lato"/>
              <a:cs typeface="Lato"/>
              <a:sym typeface="Lato"/>
            </a:endParaRPr>
          </a:p>
          <a:p>
            <a:pPr indent="0" lvl="0" marL="0" rtl="0" algn="l">
              <a:lnSpc>
                <a:spcPct val="135714"/>
              </a:lnSpc>
              <a:spcBef>
                <a:spcPts val="0"/>
              </a:spcBef>
              <a:spcAft>
                <a:spcPts val="0"/>
              </a:spcAft>
              <a:buNone/>
            </a:pPr>
            <a:r>
              <a:rPr lang="en-GB" sz="1100">
                <a:solidFill>
                  <a:srgbClr val="666666"/>
                </a:solidFill>
                <a:latin typeface="Lato"/>
                <a:ea typeface="Lato"/>
                <a:cs typeface="Lato"/>
                <a:sym typeface="Lato"/>
              </a:rPr>
              <a:t>With CSS, you have full control over the padding. There are properties for setting the padding for each side of an</a:t>
            </a:r>
            <a:endParaRPr sz="1100">
              <a:solidFill>
                <a:srgbClr val="666666"/>
              </a:solidFill>
              <a:latin typeface="Lato"/>
              <a:ea typeface="Lato"/>
              <a:cs typeface="Lato"/>
              <a:sym typeface="Lato"/>
            </a:endParaRPr>
          </a:p>
          <a:p>
            <a:pPr indent="0" lvl="0" marL="0" rtl="0" algn="l">
              <a:lnSpc>
                <a:spcPct val="135714"/>
              </a:lnSpc>
              <a:spcBef>
                <a:spcPts val="0"/>
              </a:spcBef>
              <a:spcAft>
                <a:spcPts val="0"/>
              </a:spcAft>
              <a:buNone/>
            </a:pPr>
            <a:r>
              <a:rPr lang="en-GB" sz="1100">
                <a:solidFill>
                  <a:srgbClr val="666666"/>
                </a:solidFill>
                <a:latin typeface="Lato"/>
                <a:ea typeface="Lato"/>
                <a:cs typeface="Lato"/>
                <a:sym typeface="Lato"/>
              </a:rPr>
              <a:t>element (top, right, bottom, and left).</a:t>
            </a:r>
            <a:endParaRPr sz="1100">
              <a:solidFill>
                <a:srgbClr val="666666"/>
              </a:solidFill>
              <a:latin typeface="Lato"/>
              <a:ea typeface="Lato"/>
              <a:cs typeface="Lato"/>
              <a:sym typeface="Lato"/>
            </a:endParaRPr>
          </a:p>
          <a:p>
            <a:pPr indent="0" lvl="0" marL="0" rtl="0" algn="l">
              <a:lnSpc>
                <a:spcPct val="135714"/>
              </a:lnSpc>
              <a:spcBef>
                <a:spcPts val="0"/>
              </a:spcBef>
              <a:spcAft>
                <a:spcPts val="0"/>
              </a:spcAft>
              <a:buNone/>
            </a:pPr>
            <a:r>
              <a:rPr lang="en-GB" sz="1100">
                <a:solidFill>
                  <a:srgbClr val="666666"/>
                </a:solidFill>
                <a:latin typeface="Lato"/>
                <a:ea typeface="Lato"/>
                <a:cs typeface="Lato"/>
                <a:sym typeface="Lato"/>
              </a:rPr>
              <a:t>CSS has properties for specifying the padding for each side of an element:</a:t>
            </a:r>
            <a:endParaRPr sz="1100">
              <a:solidFill>
                <a:srgbClr val="666666"/>
              </a:solidFill>
              <a:latin typeface="Lato"/>
              <a:ea typeface="Lato"/>
              <a:cs typeface="Lato"/>
              <a:sym typeface="Lato"/>
            </a:endParaRPr>
          </a:p>
          <a:p>
            <a:pPr indent="0" lvl="0" marL="0" rtl="0" algn="l">
              <a:lnSpc>
                <a:spcPct val="135714"/>
              </a:lnSpc>
              <a:spcBef>
                <a:spcPts val="0"/>
              </a:spcBef>
              <a:spcAft>
                <a:spcPts val="0"/>
              </a:spcAft>
              <a:buNone/>
            </a:pPr>
            <a:r>
              <a:t/>
            </a:r>
            <a:endParaRPr sz="1100">
              <a:solidFill>
                <a:srgbClr val="666666"/>
              </a:solidFill>
              <a:latin typeface="Lato"/>
              <a:ea typeface="Lato"/>
              <a:cs typeface="Lato"/>
              <a:sym typeface="Lato"/>
            </a:endParaRPr>
          </a:p>
          <a:p>
            <a:pPr indent="-298450" lvl="0" marL="457200" rtl="0" algn="l">
              <a:lnSpc>
                <a:spcPct val="135714"/>
              </a:lnSpc>
              <a:spcBef>
                <a:spcPts val="0"/>
              </a:spcBef>
              <a:spcAft>
                <a:spcPts val="0"/>
              </a:spcAft>
              <a:buClr>
                <a:srgbClr val="666666"/>
              </a:buClr>
              <a:buSzPts val="1100"/>
              <a:buFont typeface="Lato"/>
              <a:buAutoNum type="arabicPeriod"/>
            </a:pPr>
            <a:r>
              <a:rPr lang="en-GB" sz="1100">
                <a:solidFill>
                  <a:srgbClr val="666666"/>
                </a:solidFill>
                <a:latin typeface="Lato"/>
                <a:ea typeface="Lato"/>
                <a:cs typeface="Lato"/>
                <a:sym typeface="Lato"/>
              </a:rPr>
              <a:t>padding-top</a:t>
            </a:r>
            <a:endParaRPr sz="1100">
              <a:solidFill>
                <a:srgbClr val="666666"/>
              </a:solidFill>
              <a:latin typeface="Lato"/>
              <a:ea typeface="Lato"/>
              <a:cs typeface="Lato"/>
              <a:sym typeface="Lato"/>
            </a:endParaRPr>
          </a:p>
          <a:p>
            <a:pPr indent="-298450" lvl="0" marL="457200" rtl="0" algn="l">
              <a:lnSpc>
                <a:spcPct val="135714"/>
              </a:lnSpc>
              <a:spcBef>
                <a:spcPts val="0"/>
              </a:spcBef>
              <a:spcAft>
                <a:spcPts val="0"/>
              </a:spcAft>
              <a:buClr>
                <a:srgbClr val="666666"/>
              </a:buClr>
              <a:buSzPts val="1100"/>
              <a:buFont typeface="Lato"/>
              <a:buAutoNum type="arabicPeriod"/>
            </a:pPr>
            <a:r>
              <a:rPr lang="en-GB" sz="1100">
                <a:solidFill>
                  <a:srgbClr val="666666"/>
                </a:solidFill>
                <a:latin typeface="Lato"/>
                <a:ea typeface="Lato"/>
                <a:cs typeface="Lato"/>
                <a:sym typeface="Lato"/>
              </a:rPr>
              <a:t>padding-right</a:t>
            </a:r>
            <a:endParaRPr sz="1100">
              <a:solidFill>
                <a:srgbClr val="666666"/>
              </a:solidFill>
              <a:latin typeface="Lato"/>
              <a:ea typeface="Lato"/>
              <a:cs typeface="Lato"/>
              <a:sym typeface="Lato"/>
            </a:endParaRPr>
          </a:p>
          <a:p>
            <a:pPr indent="-298450" lvl="0" marL="457200" rtl="0" algn="l">
              <a:lnSpc>
                <a:spcPct val="135714"/>
              </a:lnSpc>
              <a:spcBef>
                <a:spcPts val="0"/>
              </a:spcBef>
              <a:spcAft>
                <a:spcPts val="0"/>
              </a:spcAft>
              <a:buClr>
                <a:srgbClr val="666666"/>
              </a:buClr>
              <a:buSzPts val="1100"/>
              <a:buFont typeface="Lato"/>
              <a:buAutoNum type="arabicPeriod"/>
            </a:pPr>
            <a:r>
              <a:rPr lang="en-GB" sz="1100">
                <a:solidFill>
                  <a:srgbClr val="666666"/>
                </a:solidFill>
                <a:latin typeface="Lato"/>
                <a:ea typeface="Lato"/>
                <a:cs typeface="Lato"/>
                <a:sym typeface="Lato"/>
              </a:rPr>
              <a:t>padding-bottom</a:t>
            </a:r>
            <a:endParaRPr sz="1100">
              <a:solidFill>
                <a:srgbClr val="666666"/>
              </a:solidFill>
              <a:latin typeface="Lato"/>
              <a:ea typeface="Lato"/>
              <a:cs typeface="Lato"/>
              <a:sym typeface="Lato"/>
            </a:endParaRPr>
          </a:p>
          <a:p>
            <a:pPr indent="-298450" lvl="0" marL="457200" rtl="0" algn="l">
              <a:lnSpc>
                <a:spcPct val="135714"/>
              </a:lnSpc>
              <a:spcBef>
                <a:spcPts val="0"/>
              </a:spcBef>
              <a:spcAft>
                <a:spcPts val="0"/>
              </a:spcAft>
              <a:buClr>
                <a:srgbClr val="666666"/>
              </a:buClr>
              <a:buSzPts val="1100"/>
              <a:buFont typeface="Lato"/>
              <a:buAutoNum type="arabicPeriod"/>
            </a:pPr>
            <a:r>
              <a:rPr lang="en-GB" sz="1100">
                <a:solidFill>
                  <a:srgbClr val="666666"/>
                </a:solidFill>
                <a:latin typeface="Lato"/>
                <a:ea typeface="Lato"/>
                <a:cs typeface="Lato"/>
                <a:sym typeface="Lato"/>
              </a:rPr>
              <a:t>Padding-left</a:t>
            </a:r>
            <a:endParaRPr sz="1100">
              <a:solidFill>
                <a:srgbClr val="666666"/>
              </a:solidFill>
              <a:latin typeface="Lato"/>
              <a:ea typeface="Lato"/>
              <a:cs typeface="Lato"/>
              <a:sym typeface="Lato"/>
            </a:endParaRPr>
          </a:p>
          <a:p>
            <a:pPr indent="0" lvl="0" marL="0" rtl="0" algn="l">
              <a:lnSpc>
                <a:spcPct val="135714"/>
              </a:lnSpc>
              <a:spcBef>
                <a:spcPts val="0"/>
              </a:spcBef>
              <a:spcAft>
                <a:spcPts val="0"/>
              </a:spcAft>
              <a:buNone/>
            </a:pPr>
            <a:r>
              <a:t/>
            </a:r>
            <a:endParaRPr sz="1100">
              <a:solidFill>
                <a:srgbClr val="666666"/>
              </a:solidFill>
              <a:latin typeface="Lato"/>
              <a:ea typeface="Lato"/>
              <a:cs typeface="Lato"/>
              <a:sym typeface="Lato"/>
            </a:endParaRPr>
          </a:p>
          <a:p>
            <a:pPr indent="0" lvl="0" marL="0" rtl="0" algn="l">
              <a:lnSpc>
                <a:spcPct val="135714"/>
              </a:lnSpc>
              <a:spcBef>
                <a:spcPts val="0"/>
              </a:spcBef>
              <a:spcAft>
                <a:spcPts val="0"/>
              </a:spcAft>
              <a:buNone/>
            </a:pPr>
            <a:r>
              <a:rPr lang="en-GB" sz="1100">
                <a:solidFill>
                  <a:srgbClr val="666666"/>
                </a:solidFill>
                <a:latin typeface="Lato"/>
                <a:ea typeface="Lato"/>
                <a:cs typeface="Lato"/>
                <a:sym typeface="Lato"/>
              </a:rPr>
              <a:t>All the padding properties can have the following values:</a:t>
            </a:r>
            <a:endParaRPr sz="1100">
              <a:solidFill>
                <a:srgbClr val="666666"/>
              </a:solidFill>
              <a:latin typeface="Lato"/>
              <a:ea typeface="Lato"/>
              <a:cs typeface="Lato"/>
              <a:sym typeface="Lato"/>
            </a:endParaRPr>
          </a:p>
          <a:p>
            <a:pPr indent="0" lvl="0" marL="0" rtl="0" algn="l">
              <a:lnSpc>
                <a:spcPct val="135714"/>
              </a:lnSpc>
              <a:spcBef>
                <a:spcPts val="0"/>
              </a:spcBef>
              <a:spcAft>
                <a:spcPts val="0"/>
              </a:spcAft>
              <a:buNone/>
            </a:pPr>
            <a:r>
              <a:rPr lang="en-GB" sz="1100">
                <a:solidFill>
                  <a:srgbClr val="666666"/>
                </a:solidFill>
                <a:latin typeface="Lato"/>
                <a:ea typeface="Lato"/>
                <a:cs typeface="Lato"/>
                <a:sym typeface="Lato"/>
              </a:rPr>
              <a:t>length - specifies a padding in px, pt, cm, etc.</a:t>
            </a:r>
            <a:endParaRPr sz="1100">
              <a:solidFill>
                <a:srgbClr val="666666"/>
              </a:solidFill>
              <a:latin typeface="Lato"/>
              <a:ea typeface="Lato"/>
              <a:cs typeface="Lato"/>
              <a:sym typeface="Lato"/>
            </a:endParaRPr>
          </a:p>
          <a:p>
            <a:pPr indent="0" lvl="0" marL="0" rtl="0" algn="l">
              <a:lnSpc>
                <a:spcPct val="135714"/>
              </a:lnSpc>
              <a:spcBef>
                <a:spcPts val="0"/>
              </a:spcBef>
              <a:spcAft>
                <a:spcPts val="0"/>
              </a:spcAft>
              <a:buNone/>
            </a:pPr>
            <a:r>
              <a:rPr lang="en-GB" sz="1100">
                <a:solidFill>
                  <a:srgbClr val="666666"/>
                </a:solidFill>
                <a:latin typeface="Lato"/>
                <a:ea typeface="Lato"/>
                <a:cs typeface="Lato"/>
                <a:sym typeface="Lato"/>
              </a:rPr>
              <a:t>% - specifies a padding in % of the width of the containing element</a:t>
            </a:r>
            <a:endParaRPr sz="1100">
              <a:solidFill>
                <a:srgbClr val="666666"/>
              </a:solidFill>
              <a:latin typeface="Lato"/>
              <a:ea typeface="Lato"/>
              <a:cs typeface="Lato"/>
              <a:sym typeface="Lato"/>
            </a:endParaRPr>
          </a:p>
          <a:p>
            <a:pPr indent="0" lvl="0" marL="0" rtl="0" algn="l">
              <a:lnSpc>
                <a:spcPct val="135714"/>
              </a:lnSpc>
              <a:spcBef>
                <a:spcPts val="0"/>
              </a:spcBef>
              <a:spcAft>
                <a:spcPts val="0"/>
              </a:spcAft>
              <a:buNone/>
            </a:pPr>
            <a:r>
              <a:rPr lang="en-GB" sz="1100">
                <a:solidFill>
                  <a:srgbClr val="666666"/>
                </a:solidFill>
                <a:latin typeface="Lato"/>
                <a:ea typeface="Lato"/>
                <a:cs typeface="Lato"/>
                <a:sym typeface="Lato"/>
              </a:rPr>
              <a:t>inherit - specifies that the padding should be inherited from the parent element</a:t>
            </a:r>
            <a:endParaRPr sz="1100">
              <a:solidFill>
                <a:srgbClr val="666666"/>
              </a:solidFill>
              <a:latin typeface="Lato"/>
              <a:ea typeface="Lato"/>
              <a:cs typeface="Lato"/>
              <a:sym typeface="Lato"/>
            </a:endParaRPr>
          </a:p>
          <a:p>
            <a:pPr indent="0" lvl="0" marL="0" rtl="0" algn="l">
              <a:lnSpc>
                <a:spcPct val="135714"/>
              </a:lnSpc>
              <a:spcBef>
                <a:spcPts val="0"/>
              </a:spcBef>
              <a:spcAft>
                <a:spcPts val="0"/>
              </a:spcAft>
              <a:buNone/>
            </a:pPr>
            <a:r>
              <a:rPr b="1" lang="en-GB" sz="1100">
                <a:solidFill>
                  <a:srgbClr val="666666"/>
                </a:solidFill>
                <a:latin typeface="Lato"/>
                <a:ea typeface="Lato"/>
                <a:cs typeface="Lato"/>
                <a:sym typeface="Lato"/>
              </a:rPr>
              <a:t>Note</a:t>
            </a:r>
            <a:r>
              <a:rPr lang="en-GB" sz="1100">
                <a:solidFill>
                  <a:srgbClr val="666666"/>
                </a:solidFill>
                <a:latin typeface="Lato"/>
                <a:ea typeface="Lato"/>
                <a:cs typeface="Lato"/>
                <a:sym typeface="Lato"/>
              </a:rPr>
              <a:t>: Negative values are not allowed.</a:t>
            </a:r>
            <a:endParaRPr sz="1100">
              <a:solidFill>
                <a:srgbClr val="666666"/>
              </a:solidFill>
              <a:latin typeface="Lato"/>
              <a:ea typeface="Lato"/>
              <a:cs typeface="Lato"/>
              <a:sym typeface="Lato"/>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pic>
        <p:nvPicPr>
          <p:cNvPr id="418" name="Google Shape;418;p60"/>
          <p:cNvPicPr preferRelativeResize="0"/>
          <p:nvPr/>
        </p:nvPicPr>
        <p:blipFill>
          <a:blip r:embed="rId3">
            <a:alphaModFix/>
          </a:blip>
          <a:stretch>
            <a:fillRect/>
          </a:stretch>
        </p:blipFill>
        <p:spPr>
          <a:xfrm>
            <a:off x="834850" y="1386700"/>
            <a:ext cx="5293644" cy="3671901"/>
          </a:xfrm>
          <a:prstGeom prst="rect">
            <a:avLst/>
          </a:prstGeom>
          <a:noFill/>
          <a:ln>
            <a:noFill/>
          </a:ln>
        </p:spPr>
      </p:pic>
      <p:sp>
        <p:nvSpPr>
          <p:cNvPr id="419" name="Google Shape;419;p60"/>
          <p:cNvSpPr txBox="1"/>
          <p:nvPr>
            <p:ph type="title"/>
          </p:nvPr>
        </p:nvSpPr>
        <p:spPr>
          <a:xfrm>
            <a:off x="729450" y="5778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CSS Padding</a:t>
            </a:r>
            <a:endParaRPr/>
          </a:p>
        </p:txBody>
      </p:sp>
      <p:sp>
        <p:nvSpPr>
          <p:cNvPr id="420" name="Google Shape;420;p60"/>
          <p:cNvSpPr txBox="1"/>
          <p:nvPr/>
        </p:nvSpPr>
        <p:spPr>
          <a:xfrm>
            <a:off x="834850" y="1386700"/>
            <a:ext cx="75834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100">
              <a:solidFill>
                <a:srgbClr val="666666"/>
              </a:solidFill>
              <a:latin typeface="Lato"/>
              <a:ea typeface="Lato"/>
              <a:cs typeface="Lato"/>
              <a:sym typeface="Lato"/>
            </a:endParaRPr>
          </a:p>
        </p:txBody>
      </p:sp>
      <p:pic>
        <p:nvPicPr>
          <p:cNvPr id="421" name="Google Shape;421;p60"/>
          <p:cNvPicPr preferRelativeResize="0"/>
          <p:nvPr/>
        </p:nvPicPr>
        <p:blipFill>
          <a:blip r:embed="rId4">
            <a:alphaModFix/>
          </a:blip>
          <a:stretch>
            <a:fillRect/>
          </a:stretch>
        </p:blipFill>
        <p:spPr>
          <a:xfrm>
            <a:off x="6247200" y="1546425"/>
            <a:ext cx="2076450" cy="1409700"/>
          </a:xfrm>
          <a:prstGeom prst="rect">
            <a:avLst/>
          </a:prstGeom>
          <a:noFill/>
          <a:ln>
            <a:noFill/>
          </a:ln>
        </p:spPr>
      </p:pic>
      <p:pic>
        <p:nvPicPr>
          <p:cNvPr id="422" name="Google Shape;422;p60"/>
          <p:cNvPicPr preferRelativeResize="0"/>
          <p:nvPr/>
        </p:nvPicPr>
        <p:blipFill>
          <a:blip r:embed="rId5">
            <a:alphaModFix/>
          </a:blip>
          <a:stretch>
            <a:fillRect/>
          </a:stretch>
        </p:blipFill>
        <p:spPr>
          <a:xfrm>
            <a:off x="1083825" y="2896950"/>
            <a:ext cx="4795699" cy="65140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sp>
        <p:nvSpPr>
          <p:cNvPr id="427" name="Google Shape;427;p61"/>
          <p:cNvSpPr txBox="1"/>
          <p:nvPr>
            <p:ph type="title"/>
          </p:nvPr>
        </p:nvSpPr>
        <p:spPr>
          <a:xfrm>
            <a:off x="729450" y="5778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CSS Height and Width</a:t>
            </a:r>
            <a:endParaRPr/>
          </a:p>
        </p:txBody>
      </p:sp>
      <p:sp>
        <p:nvSpPr>
          <p:cNvPr id="428" name="Google Shape;428;p61"/>
          <p:cNvSpPr txBox="1"/>
          <p:nvPr/>
        </p:nvSpPr>
        <p:spPr>
          <a:xfrm>
            <a:off x="732575" y="1372550"/>
            <a:ext cx="7583400" cy="33411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lang="en-GB" sz="1100">
                <a:solidFill>
                  <a:srgbClr val="666666"/>
                </a:solidFill>
                <a:latin typeface="Lato"/>
                <a:ea typeface="Lato"/>
                <a:cs typeface="Lato"/>
                <a:sym typeface="Lato"/>
              </a:rPr>
              <a:t>CSS Setting height and width</a:t>
            </a:r>
            <a:endParaRPr sz="1100">
              <a:solidFill>
                <a:srgbClr val="666666"/>
              </a:solidFill>
              <a:latin typeface="Lato"/>
              <a:ea typeface="Lato"/>
              <a:cs typeface="Lato"/>
              <a:sym typeface="Lato"/>
            </a:endParaRPr>
          </a:p>
          <a:p>
            <a:pPr indent="0" lvl="0" marL="0" rtl="0" algn="l">
              <a:lnSpc>
                <a:spcPct val="135714"/>
              </a:lnSpc>
              <a:spcBef>
                <a:spcPts val="0"/>
              </a:spcBef>
              <a:spcAft>
                <a:spcPts val="0"/>
              </a:spcAft>
              <a:buNone/>
            </a:pPr>
            <a:r>
              <a:rPr lang="en-GB" sz="1100">
                <a:solidFill>
                  <a:srgbClr val="666666"/>
                </a:solidFill>
                <a:latin typeface="Lato"/>
                <a:ea typeface="Lato"/>
                <a:cs typeface="Lato"/>
                <a:sym typeface="Lato"/>
              </a:rPr>
              <a:t>The height and width properties are used to set the height and width of an element.</a:t>
            </a:r>
            <a:endParaRPr sz="1100">
              <a:solidFill>
                <a:srgbClr val="666666"/>
              </a:solidFill>
              <a:latin typeface="Lato"/>
              <a:ea typeface="Lato"/>
              <a:cs typeface="Lato"/>
              <a:sym typeface="Lato"/>
            </a:endParaRPr>
          </a:p>
          <a:p>
            <a:pPr indent="0" lvl="0" marL="0" rtl="0" algn="l">
              <a:lnSpc>
                <a:spcPct val="135714"/>
              </a:lnSpc>
              <a:spcBef>
                <a:spcPts val="0"/>
              </a:spcBef>
              <a:spcAft>
                <a:spcPts val="0"/>
              </a:spcAft>
              <a:buNone/>
            </a:pPr>
            <a:r>
              <a:t/>
            </a:r>
            <a:endParaRPr sz="1100">
              <a:solidFill>
                <a:srgbClr val="666666"/>
              </a:solidFill>
              <a:latin typeface="Lato"/>
              <a:ea typeface="Lato"/>
              <a:cs typeface="Lato"/>
              <a:sym typeface="Lato"/>
            </a:endParaRPr>
          </a:p>
          <a:p>
            <a:pPr indent="0" lvl="0" marL="0" rtl="0" algn="l">
              <a:lnSpc>
                <a:spcPct val="135714"/>
              </a:lnSpc>
              <a:spcBef>
                <a:spcPts val="0"/>
              </a:spcBef>
              <a:spcAft>
                <a:spcPts val="0"/>
              </a:spcAft>
              <a:buNone/>
            </a:pPr>
            <a:r>
              <a:rPr lang="en-GB" sz="1100">
                <a:solidFill>
                  <a:srgbClr val="666666"/>
                </a:solidFill>
                <a:latin typeface="Lato"/>
                <a:ea typeface="Lato"/>
                <a:cs typeface="Lato"/>
                <a:sym typeface="Lato"/>
              </a:rPr>
              <a:t>The height and width properties do not include padding, borders, or margins. It sets the height/width of the area inside</a:t>
            </a:r>
            <a:endParaRPr sz="1100">
              <a:solidFill>
                <a:srgbClr val="666666"/>
              </a:solidFill>
              <a:latin typeface="Lato"/>
              <a:ea typeface="Lato"/>
              <a:cs typeface="Lato"/>
              <a:sym typeface="Lato"/>
            </a:endParaRPr>
          </a:p>
          <a:p>
            <a:pPr indent="0" lvl="0" marL="0" rtl="0" algn="l">
              <a:lnSpc>
                <a:spcPct val="135714"/>
              </a:lnSpc>
              <a:spcBef>
                <a:spcPts val="0"/>
              </a:spcBef>
              <a:spcAft>
                <a:spcPts val="0"/>
              </a:spcAft>
              <a:buNone/>
            </a:pPr>
            <a:r>
              <a:rPr lang="en-GB" sz="1100">
                <a:solidFill>
                  <a:srgbClr val="666666"/>
                </a:solidFill>
                <a:latin typeface="Lato"/>
                <a:ea typeface="Lato"/>
                <a:cs typeface="Lato"/>
                <a:sym typeface="Lato"/>
              </a:rPr>
              <a:t>the padding, border, and margin of the element.</a:t>
            </a:r>
            <a:endParaRPr sz="1100">
              <a:solidFill>
                <a:srgbClr val="666666"/>
              </a:solidFill>
              <a:latin typeface="Lato"/>
              <a:ea typeface="Lato"/>
              <a:cs typeface="Lato"/>
              <a:sym typeface="Lato"/>
            </a:endParaRPr>
          </a:p>
          <a:p>
            <a:pPr indent="0" lvl="0" marL="0" rtl="0" algn="l">
              <a:lnSpc>
                <a:spcPct val="135714"/>
              </a:lnSpc>
              <a:spcBef>
                <a:spcPts val="0"/>
              </a:spcBef>
              <a:spcAft>
                <a:spcPts val="0"/>
              </a:spcAft>
              <a:buNone/>
            </a:pPr>
            <a:r>
              <a:t/>
            </a:r>
            <a:endParaRPr sz="1100">
              <a:solidFill>
                <a:srgbClr val="666666"/>
              </a:solidFill>
              <a:latin typeface="Lato"/>
              <a:ea typeface="Lato"/>
              <a:cs typeface="Lato"/>
              <a:sym typeface="Lato"/>
            </a:endParaRPr>
          </a:p>
          <a:p>
            <a:pPr indent="0" lvl="0" marL="0" rtl="0" algn="l">
              <a:lnSpc>
                <a:spcPct val="135714"/>
              </a:lnSpc>
              <a:spcBef>
                <a:spcPts val="0"/>
              </a:spcBef>
              <a:spcAft>
                <a:spcPts val="0"/>
              </a:spcAft>
              <a:buNone/>
            </a:pPr>
            <a:r>
              <a:rPr lang="en-GB" sz="1100">
                <a:solidFill>
                  <a:srgbClr val="666666"/>
                </a:solidFill>
                <a:latin typeface="Lato"/>
                <a:ea typeface="Lato"/>
                <a:cs typeface="Lato"/>
                <a:sym typeface="Lato"/>
              </a:rPr>
              <a:t>CSS height and width Values</a:t>
            </a:r>
            <a:endParaRPr sz="1100">
              <a:solidFill>
                <a:srgbClr val="666666"/>
              </a:solidFill>
              <a:latin typeface="Lato"/>
              <a:ea typeface="Lato"/>
              <a:cs typeface="Lato"/>
              <a:sym typeface="Lato"/>
            </a:endParaRPr>
          </a:p>
          <a:p>
            <a:pPr indent="0" lvl="0" marL="0" rtl="0" algn="l">
              <a:lnSpc>
                <a:spcPct val="135714"/>
              </a:lnSpc>
              <a:spcBef>
                <a:spcPts val="0"/>
              </a:spcBef>
              <a:spcAft>
                <a:spcPts val="0"/>
              </a:spcAft>
              <a:buNone/>
            </a:pPr>
            <a:r>
              <a:rPr lang="en-GB" sz="1100">
                <a:solidFill>
                  <a:srgbClr val="666666"/>
                </a:solidFill>
                <a:latin typeface="Lato"/>
                <a:ea typeface="Lato"/>
                <a:cs typeface="Lato"/>
                <a:sym typeface="Lato"/>
              </a:rPr>
              <a:t>The height and width properties may have the following values:</a:t>
            </a:r>
            <a:endParaRPr sz="1100">
              <a:solidFill>
                <a:srgbClr val="666666"/>
              </a:solidFill>
              <a:latin typeface="Lato"/>
              <a:ea typeface="Lato"/>
              <a:cs typeface="Lato"/>
              <a:sym typeface="Lato"/>
            </a:endParaRPr>
          </a:p>
          <a:p>
            <a:pPr indent="0" lvl="0" marL="0" rtl="0" algn="l">
              <a:lnSpc>
                <a:spcPct val="135714"/>
              </a:lnSpc>
              <a:spcBef>
                <a:spcPts val="0"/>
              </a:spcBef>
              <a:spcAft>
                <a:spcPts val="0"/>
              </a:spcAft>
              <a:buNone/>
            </a:pPr>
            <a:r>
              <a:t/>
            </a:r>
            <a:endParaRPr sz="1100">
              <a:solidFill>
                <a:srgbClr val="666666"/>
              </a:solidFill>
              <a:latin typeface="Lato"/>
              <a:ea typeface="Lato"/>
              <a:cs typeface="Lato"/>
              <a:sym typeface="Lato"/>
            </a:endParaRPr>
          </a:p>
          <a:p>
            <a:pPr indent="0" lvl="0" marL="0" rtl="0" algn="l">
              <a:lnSpc>
                <a:spcPct val="135714"/>
              </a:lnSpc>
              <a:spcBef>
                <a:spcPts val="0"/>
              </a:spcBef>
              <a:spcAft>
                <a:spcPts val="0"/>
              </a:spcAft>
              <a:buNone/>
            </a:pPr>
            <a:r>
              <a:rPr lang="en-GB" sz="1100">
                <a:solidFill>
                  <a:srgbClr val="666666"/>
                </a:solidFill>
                <a:latin typeface="Lato"/>
                <a:ea typeface="Lato"/>
                <a:cs typeface="Lato"/>
                <a:sym typeface="Lato"/>
              </a:rPr>
              <a:t>auto - This is default. The browser calculates the height and width</a:t>
            </a:r>
            <a:endParaRPr sz="1100">
              <a:solidFill>
                <a:srgbClr val="666666"/>
              </a:solidFill>
              <a:latin typeface="Lato"/>
              <a:ea typeface="Lato"/>
              <a:cs typeface="Lato"/>
              <a:sym typeface="Lato"/>
            </a:endParaRPr>
          </a:p>
          <a:p>
            <a:pPr indent="0" lvl="0" marL="0" rtl="0" algn="l">
              <a:lnSpc>
                <a:spcPct val="135714"/>
              </a:lnSpc>
              <a:spcBef>
                <a:spcPts val="0"/>
              </a:spcBef>
              <a:spcAft>
                <a:spcPts val="0"/>
              </a:spcAft>
              <a:buNone/>
            </a:pPr>
            <a:r>
              <a:rPr lang="en-GB" sz="1100">
                <a:solidFill>
                  <a:srgbClr val="666666"/>
                </a:solidFill>
                <a:latin typeface="Lato"/>
                <a:ea typeface="Lato"/>
                <a:cs typeface="Lato"/>
                <a:sym typeface="Lato"/>
              </a:rPr>
              <a:t>length - Defines the height/width in px, cm etc.</a:t>
            </a:r>
            <a:endParaRPr sz="1100">
              <a:solidFill>
                <a:srgbClr val="666666"/>
              </a:solidFill>
              <a:latin typeface="Lato"/>
              <a:ea typeface="Lato"/>
              <a:cs typeface="Lato"/>
              <a:sym typeface="Lato"/>
            </a:endParaRPr>
          </a:p>
          <a:p>
            <a:pPr indent="0" lvl="0" marL="0" rtl="0" algn="l">
              <a:lnSpc>
                <a:spcPct val="135714"/>
              </a:lnSpc>
              <a:spcBef>
                <a:spcPts val="0"/>
              </a:spcBef>
              <a:spcAft>
                <a:spcPts val="0"/>
              </a:spcAft>
              <a:buNone/>
            </a:pPr>
            <a:r>
              <a:rPr lang="en-GB" sz="1100">
                <a:solidFill>
                  <a:srgbClr val="666666"/>
                </a:solidFill>
                <a:latin typeface="Lato"/>
                <a:ea typeface="Lato"/>
                <a:cs typeface="Lato"/>
                <a:sym typeface="Lato"/>
              </a:rPr>
              <a:t>% - Defines the height/width in percent of the containing block</a:t>
            </a:r>
            <a:endParaRPr sz="1100">
              <a:solidFill>
                <a:srgbClr val="666666"/>
              </a:solidFill>
              <a:latin typeface="Lato"/>
              <a:ea typeface="Lato"/>
              <a:cs typeface="Lato"/>
              <a:sym typeface="Lato"/>
            </a:endParaRPr>
          </a:p>
          <a:p>
            <a:pPr indent="0" lvl="0" marL="0" rtl="0" algn="l">
              <a:lnSpc>
                <a:spcPct val="135714"/>
              </a:lnSpc>
              <a:spcBef>
                <a:spcPts val="0"/>
              </a:spcBef>
              <a:spcAft>
                <a:spcPts val="0"/>
              </a:spcAft>
              <a:buNone/>
            </a:pPr>
            <a:r>
              <a:rPr lang="en-GB" sz="1100">
                <a:solidFill>
                  <a:srgbClr val="666666"/>
                </a:solidFill>
                <a:latin typeface="Lato"/>
                <a:ea typeface="Lato"/>
                <a:cs typeface="Lato"/>
                <a:sym typeface="Lato"/>
              </a:rPr>
              <a:t>initial - Sets the height/width to its default value</a:t>
            </a:r>
            <a:endParaRPr sz="1100">
              <a:solidFill>
                <a:srgbClr val="666666"/>
              </a:solidFill>
              <a:latin typeface="Lato"/>
              <a:ea typeface="Lato"/>
              <a:cs typeface="Lato"/>
              <a:sym typeface="Lato"/>
            </a:endParaRPr>
          </a:p>
          <a:p>
            <a:pPr indent="0" lvl="0" marL="0" rtl="0" algn="l">
              <a:lnSpc>
                <a:spcPct val="135714"/>
              </a:lnSpc>
              <a:spcBef>
                <a:spcPts val="0"/>
              </a:spcBef>
              <a:spcAft>
                <a:spcPts val="0"/>
              </a:spcAft>
              <a:buNone/>
            </a:pPr>
            <a:r>
              <a:rPr lang="en-GB" sz="1100">
                <a:solidFill>
                  <a:srgbClr val="666666"/>
                </a:solidFill>
                <a:latin typeface="Lato"/>
                <a:ea typeface="Lato"/>
                <a:cs typeface="Lato"/>
                <a:sym typeface="Lato"/>
              </a:rPr>
              <a:t>inherit - The height/width will be inherited from its parent value</a:t>
            </a:r>
            <a:endParaRPr sz="1100">
              <a:solidFill>
                <a:srgbClr val="666666"/>
              </a:solidFill>
              <a:latin typeface="Lato"/>
              <a:ea typeface="Lato"/>
              <a:cs typeface="Lato"/>
              <a:sym typeface="La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17"/>
          <p:cNvSpPr txBox="1"/>
          <p:nvPr>
            <p:ph type="title"/>
          </p:nvPr>
        </p:nvSpPr>
        <p:spPr>
          <a:xfrm>
            <a:off x="729450" y="57080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Why use CSS ?</a:t>
            </a:r>
            <a:endParaRPr/>
          </a:p>
        </p:txBody>
      </p:sp>
      <p:pic>
        <p:nvPicPr>
          <p:cNvPr id="113" name="Google Shape;113;p17"/>
          <p:cNvPicPr preferRelativeResize="0"/>
          <p:nvPr/>
        </p:nvPicPr>
        <p:blipFill>
          <a:blip r:embed="rId3">
            <a:alphaModFix/>
          </a:blip>
          <a:stretch>
            <a:fillRect/>
          </a:stretch>
        </p:blipFill>
        <p:spPr>
          <a:xfrm>
            <a:off x="831150" y="1374525"/>
            <a:ext cx="6873500" cy="3608575"/>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 name="Shape 432"/>
        <p:cNvGrpSpPr/>
        <p:nvPr/>
      </p:nvGrpSpPr>
      <p:grpSpPr>
        <a:xfrm>
          <a:off x="0" y="0"/>
          <a:ext cx="0" cy="0"/>
          <a:chOff x="0" y="0"/>
          <a:chExt cx="0" cy="0"/>
        </a:xfrm>
      </p:grpSpPr>
      <p:pic>
        <p:nvPicPr>
          <p:cNvPr id="433" name="Google Shape;433;p62"/>
          <p:cNvPicPr preferRelativeResize="0"/>
          <p:nvPr/>
        </p:nvPicPr>
        <p:blipFill>
          <a:blip r:embed="rId3">
            <a:alphaModFix/>
          </a:blip>
          <a:stretch>
            <a:fillRect/>
          </a:stretch>
        </p:blipFill>
        <p:spPr>
          <a:xfrm>
            <a:off x="638350" y="1372550"/>
            <a:ext cx="5127750" cy="3556824"/>
          </a:xfrm>
          <a:prstGeom prst="rect">
            <a:avLst/>
          </a:prstGeom>
          <a:noFill/>
          <a:ln>
            <a:noFill/>
          </a:ln>
        </p:spPr>
      </p:pic>
      <p:sp>
        <p:nvSpPr>
          <p:cNvPr id="434" name="Google Shape;434;p62"/>
          <p:cNvSpPr txBox="1"/>
          <p:nvPr>
            <p:ph type="title"/>
          </p:nvPr>
        </p:nvSpPr>
        <p:spPr>
          <a:xfrm>
            <a:off x="729450" y="5778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CSS Height and Width</a:t>
            </a:r>
            <a:endParaRPr/>
          </a:p>
        </p:txBody>
      </p:sp>
      <p:sp>
        <p:nvSpPr>
          <p:cNvPr id="435" name="Google Shape;435;p62"/>
          <p:cNvSpPr txBox="1"/>
          <p:nvPr/>
        </p:nvSpPr>
        <p:spPr>
          <a:xfrm>
            <a:off x="732575" y="1372550"/>
            <a:ext cx="7583400" cy="3540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t/>
            </a:r>
            <a:endParaRPr sz="1100">
              <a:solidFill>
                <a:srgbClr val="666666"/>
              </a:solidFill>
              <a:latin typeface="Lato"/>
              <a:ea typeface="Lato"/>
              <a:cs typeface="Lato"/>
              <a:sym typeface="Lato"/>
            </a:endParaRPr>
          </a:p>
        </p:txBody>
      </p:sp>
      <p:pic>
        <p:nvPicPr>
          <p:cNvPr id="436" name="Google Shape;436;p62"/>
          <p:cNvPicPr preferRelativeResize="0"/>
          <p:nvPr/>
        </p:nvPicPr>
        <p:blipFill>
          <a:blip r:embed="rId4">
            <a:alphaModFix/>
          </a:blip>
          <a:stretch>
            <a:fillRect/>
          </a:stretch>
        </p:blipFill>
        <p:spPr>
          <a:xfrm>
            <a:off x="5996300" y="1157300"/>
            <a:ext cx="2647950" cy="1200150"/>
          </a:xfrm>
          <a:prstGeom prst="rect">
            <a:avLst/>
          </a:prstGeom>
          <a:noFill/>
          <a:ln>
            <a:noFill/>
          </a:ln>
        </p:spPr>
      </p:pic>
      <p:pic>
        <p:nvPicPr>
          <p:cNvPr id="437" name="Google Shape;437;p62"/>
          <p:cNvPicPr preferRelativeResize="0"/>
          <p:nvPr/>
        </p:nvPicPr>
        <p:blipFill>
          <a:blip r:embed="rId5">
            <a:alphaModFix/>
          </a:blip>
          <a:stretch>
            <a:fillRect/>
          </a:stretch>
        </p:blipFill>
        <p:spPr>
          <a:xfrm>
            <a:off x="960550" y="2916925"/>
            <a:ext cx="4425125" cy="885025"/>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pic>
        <p:nvPicPr>
          <p:cNvPr id="442" name="Google Shape;442;p63"/>
          <p:cNvPicPr preferRelativeResize="0"/>
          <p:nvPr/>
        </p:nvPicPr>
        <p:blipFill>
          <a:blip r:embed="rId3">
            <a:alphaModFix/>
          </a:blip>
          <a:stretch>
            <a:fillRect/>
          </a:stretch>
        </p:blipFill>
        <p:spPr>
          <a:xfrm>
            <a:off x="5617524" y="622600"/>
            <a:ext cx="2345949" cy="1627251"/>
          </a:xfrm>
          <a:prstGeom prst="rect">
            <a:avLst/>
          </a:prstGeom>
          <a:noFill/>
          <a:ln>
            <a:noFill/>
          </a:ln>
        </p:spPr>
      </p:pic>
      <p:sp>
        <p:nvSpPr>
          <p:cNvPr id="443" name="Google Shape;443;p63"/>
          <p:cNvSpPr txBox="1"/>
          <p:nvPr>
            <p:ph type="title"/>
          </p:nvPr>
        </p:nvSpPr>
        <p:spPr>
          <a:xfrm>
            <a:off x="729450" y="5778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CSS Height and Width</a:t>
            </a:r>
            <a:endParaRPr/>
          </a:p>
        </p:txBody>
      </p:sp>
      <p:sp>
        <p:nvSpPr>
          <p:cNvPr id="444" name="Google Shape;444;p63"/>
          <p:cNvSpPr txBox="1"/>
          <p:nvPr/>
        </p:nvSpPr>
        <p:spPr>
          <a:xfrm>
            <a:off x="732575" y="1372550"/>
            <a:ext cx="7583400" cy="35139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t/>
            </a:r>
            <a:endParaRPr b="1" sz="1100">
              <a:solidFill>
                <a:srgbClr val="666666"/>
              </a:solidFill>
              <a:latin typeface="Lato"/>
              <a:ea typeface="Lato"/>
              <a:cs typeface="Lato"/>
              <a:sym typeface="Lato"/>
            </a:endParaRPr>
          </a:p>
          <a:p>
            <a:pPr indent="0" lvl="0" marL="0" rtl="0" algn="l">
              <a:lnSpc>
                <a:spcPct val="135714"/>
              </a:lnSpc>
              <a:spcBef>
                <a:spcPts val="0"/>
              </a:spcBef>
              <a:spcAft>
                <a:spcPts val="0"/>
              </a:spcAft>
              <a:buNone/>
            </a:pPr>
            <a:r>
              <a:rPr b="1" lang="en-GB" sz="1100">
                <a:solidFill>
                  <a:srgbClr val="666666"/>
                </a:solidFill>
                <a:latin typeface="Lato"/>
                <a:ea typeface="Lato"/>
                <a:cs typeface="Lato"/>
                <a:sym typeface="Lato"/>
              </a:rPr>
              <a:t>Setting max-width</a:t>
            </a:r>
            <a:endParaRPr b="1" sz="1100">
              <a:solidFill>
                <a:srgbClr val="666666"/>
              </a:solidFill>
              <a:latin typeface="Lato"/>
              <a:ea typeface="Lato"/>
              <a:cs typeface="Lato"/>
              <a:sym typeface="Lato"/>
            </a:endParaRPr>
          </a:p>
          <a:p>
            <a:pPr indent="0" lvl="0" marL="0" rtl="0" algn="l">
              <a:lnSpc>
                <a:spcPct val="135714"/>
              </a:lnSpc>
              <a:spcBef>
                <a:spcPts val="0"/>
              </a:spcBef>
              <a:spcAft>
                <a:spcPts val="0"/>
              </a:spcAft>
              <a:buNone/>
            </a:pPr>
            <a:r>
              <a:t/>
            </a:r>
            <a:endParaRPr b="1" sz="1100">
              <a:solidFill>
                <a:srgbClr val="666666"/>
              </a:solidFill>
              <a:latin typeface="Lato"/>
              <a:ea typeface="Lato"/>
              <a:cs typeface="Lato"/>
              <a:sym typeface="Lato"/>
            </a:endParaRPr>
          </a:p>
          <a:p>
            <a:pPr indent="0" lvl="0" marL="0" rtl="0" algn="l">
              <a:lnSpc>
                <a:spcPct val="135714"/>
              </a:lnSpc>
              <a:spcBef>
                <a:spcPts val="0"/>
              </a:spcBef>
              <a:spcAft>
                <a:spcPts val="0"/>
              </a:spcAft>
              <a:buNone/>
            </a:pPr>
            <a:r>
              <a:rPr lang="en-GB" sz="1100">
                <a:solidFill>
                  <a:srgbClr val="666666"/>
                </a:solidFill>
                <a:latin typeface="Lato"/>
                <a:ea typeface="Lato"/>
                <a:cs typeface="Lato"/>
                <a:sym typeface="Lato"/>
              </a:rPr>
              <a:t>The max-width property is used to set the maximum width of an element.</a:t>
            </a:r>
            <a:endParaRPr sz="1100">
              <a:solidFill>
                <a:srgbClr val="666666"/>
              </a:solidFill>
              <a:latin typeface="Lato"/>
              <a:ea typeface="Lato"/>
              <a:cs typeface="Lato"/>
              <a:sym typeface="Lato"/>
            </a:endParaRPr>
          </a:p>
          <a:p>
            <a:pPr indent="0" lvl="0" marL="0" rtl="0" algn="l">
              <a:lnSpc>
                <a:spcPct val="135714"/>
              </a:lnSpc>
              <a:spcBef>
                <a:spcPts val="0"/>
              </a:spcBef>
              <a:spcAft>
                <a:spcPts val="0"/>
              </a:spcAft>
              <a:buNone/>
            </a:pPr>
            <a:r>
              <a:rPr lang="en-GB" sz="1100">
                <a:solidFill>
                  <a:srgbClr val="666666"/>
                </a:solidFill>
                <a:latin typeface="Lato"/>
                <a:ea typeface="Lato"/>
                <a:cs typeface="Lato"/>
                <a:sym typeface="Lato"/>
              </a:rPr>
              <a:t>The max-width can be specified in length values, like px, cm, etc., or in percent (%) of the containing block, or set to</a:t>
            </a:r>
            <a:endParaRPr sz="1100">
              <a:solidFill>
                <a:srgbClr val="666666"/>
              </a:solidFill>
              <a:latin typeface="Lato"/>
              <a:ea typeface="Lato"/>
              <a:cs typeface="Lato"/>
              <a:sym typeface="Lato"/>
            </a:endParaRPr>
          </a:p>
          <a:p>
            <a:pPr indent="0" lvl="0" marL="0" rtl="0" algn="l">
              <a:lnSpc>
                <a:spcPct val="135714"/>
              </a:lnSpc>
              <a:spcBef>
                <a:spcPts val="0"/>
              </a:spcBef>
              <a:spcAft>
                <a:spcPts val="0"/>
              </a:spcAft>
              <a:buNone/>
            </a:pPr>
            <a:r>
              <a:rPr lang="en-GB" sz="1100">
                <a:solidFill>
                  <a:srgbClr val="666666"/>
                </a:solidFill>
                <a:latin typeface="Lato"/>
                <a:ea typeface="Lato"/>
                <a:cs typeface="Lato"/>
                <a:sym typeface="Lato"/>
              </a:rPr>
              <a:t>none (this is default. Means that there is no maximum width).</a:t>
            </a:r>
            <a:endParaRPr sz="1100">
              <a:solidFill>
                <a:srgbClr val="666666"/>
              </a:solidFill>
              <a:latin typeface="Lato"/>
              <a:ea typeface="Lato"/>
              <a:cs typeface="Lato"/>
              <a:sym typeface="Lato"/>
            </a:endParaRPr>
          </a:p>
          <a:p>
            <a:pPr indent="0" lvl="0" marL="0" rtl="0" algn="l">
              <a:lnSpc>
                <a:spcPct val="135714"/>
              </a:lnSpc>
              <a:spcBef>
                <a:spcPts val="0"/>
              </a:spcBef>
              <a:spcAft>
                <a:spcPts val="0"/>
              </a:spcAft>
              <a:buNone/>
            </a:pPr>
            <a:r>
              <a:t/>
            </a:r>
            <a:endParaRPr sz="1100">
              <a:solidFill>
                <a:srgbClr val="666666"/>
              </a:solidFill>
              <a:latin typeface="Lato"/>
              <a:ea typeface="Lato"/>
              <a:cs typeface="Lato"/>
              <a:sym typeface="Lato"/>
            </a:endParaRPr>
          </a:p>
          <a:p>
            <a:pPr indent="0" lvl="0" marL="0" rtl="0" algn="l">
              <a:lnSpc>
                <a:spcPct val="135714"/>
              </a:lnSpc>
              <a:spcBef>
                <a:spcPts val="0"/>
              </a:spcBef>
              <a:spcAft>
                <a:spcPts val="0"/>
              </a:spcAft>
              <a:buNone/>
            </a:pPr>
            <a:r>
              <a:rPr lang="en-GB" sz="1100">
                <a:solidFill>
                  <a:srgbClr val="666666"/>
                </a:solidFill>
                <a:latin typeface="Lato"/>
                <a:ea typeface="Lato"/>
                <a:cs typeface="Lato"/>
                <a:sym typeface="Lato"/>
              </a:rPr>
              <a:t>The problem with the &lt;div&gt; above occurs when the browser window is smaller than the width of the element (500px). The</a:t>
            </a:r>
            <a:endParaRPr sz="1100">
              <a:solidFill>
                <a:srgbClr val="666666"/>
              </a:solidFill>
              <a:latin typeface="Lato"/>
              <a:ea typeface="Lato"/>
              <a:cs typeface="Lato"/>
              <a:sym typeface="Lato"/>
            </a:endParaRPr>
          </a:p>
          <a:p>
            <a:pPr indent="0" lvl="0" marL="0" rtl="0" algn="l">
              <a:lnSpc>
                <a:spcPct val="135714"/>
              </a:lnSpc>
              <a:spcBef>
                <a:spcPts val="0"/>
              </a:spcBef>
              <a:spcAft>
                <a:spcPts val="0"/>
              </a:spcAft>
              <a:buNone/>
            </a:pPr>
            <a:r>
              <a:rPr lang="en-GB" sz="1100">
                <a:solidFill>
                  <a:srgbClr val="666666"/>
                </a:solidFill>
                <a:latin typeface="Lato"/>
                <a:ea typeface="Lato"/>
                <a:cs typeface="Lato"/>
                <a:sym typeface="Lato"/>
              </a:rPr>
              <a:t>browser then adds a horizontal scrollbar to the page.</a:t>
            </a:r>
            <a:endParaRPr sz="1100">
              <a:solidFill>
                <a:srgbClr val="666666"/>
              </a:solidFill>
              <a:latin typeface="Lato"/>
              <a:ea typeface="Lato"/>
              <a:cs typeface="Lato"/>
              <a:sym typeface="Lato"/>
            </a:endParaRPr>
          </a:p>
          <a:p>
            <a:pPr indent="0" lvl="0" marL="0" rtl="0" algn="l">
              <a:lnSpc>
                <a:spcPct val="135714"/>
              </a:lnSpc>
              <a:spcBef>
                <a:spcPts val="0"/>
              </a:spcBef>
              <a:spcAft>
                <a:spcPts val="0"/>
              </a:spcAft>
              <a:buNone/>
            </a:pPr>
            <a:r>
              <a:t/>
            </a:r>
            <a:endParaRPr sz="1100">
              <a:solidFill>
                <a:srgbClr val="666666"/>
              </a:solidFill>
              <a:latin typeface="Lato"/>
              <a:ea typeface="Lato"/>
              <a:cs typeface="Lato"/>
              <a:sym typeface="Lato"/>
            </a:endParaRPr>
          </a:p>
          <a:p>
            <a:pPr indent="0" lvl="0" marL="0" rtl="0" algn="l">
              <a:lnSpc>
                <a:spcPct val="135714"/>
              </a:lnSpc>
              <a:spcBef>
                <a:spcPts val="0"/>
              </a:spcBef>
              <a:spcAft>
                <a:spcPts val="0"/>
              </a:spcAft>
              <a:buNone/>
            </a:pPr>
            <a:r>
              <a:rPr lang="en-GB" sz="1100">
                <a:solidFill>
                  <a:srgbClr val="666666"/>
                </a:solidFill>
                <a:latin typeface="Lato"/>
                <a:ea typeface="Lato"/>
                <a:cs typeface="Lato"/>
                <a:sym typeface="Lato"/>
              </a:rPr>
              <a:t>Using max-width instead, in this situation, will improve the browser's handling of small windows.</a:t>
            </a:r>
            <a:endParaRPr sz="1100">
              <a:solidFill>
                <a:srgbClr val="666666"/>
              </a:solidFill>
              <a:latin typeface="Lato"/>
              <a:ea typeface="Lato"/>
              <a:cs typeface="Lato"/>
              <a:sym typeface="Lato"/>
            </a:endParaRPr>
          </a:p>
          <a:p>
            <a:pPr indent="0" lvl="0" marL="0" rtl="0" algn="l">
              <a:lnSpc>
                <a:spcPct val="135714"/>
              </a:lnSpc>
              <a:spcBef>
                <a:spcPts val="0"/>
              </a:spcBef>
              <a:spcAft>
                <a:spcPts val="0"/>
              </a:spcAft>
              <a:buNone/>
            </a:pPr>
            <a:r>
              <a:rPr lang="en-GB" sz="1000">
                <a:solidFill>
                  <a:srgbClr val="666666"/>
                </a:solidFill>
                <a:latin typeface="Courier New"/>
                <a:ea typeface="Courier New"/>
                <a:cs typeface="Courier New"/>
                <a:sym typeface="Courier New"/>
              </a:rPr>
              <a:t>Tip: Drag the browser window to smaller than 500px wide, to see the difference between the two divs!</a:t>
            </a:r>
            <a:endParaRPr sz="1100">
              <a:solidFill>
                <a:srgbClr val="666666"/>
              </a:solidFill>
              <a:latin typeface="Lato"/>
              <a:ea typeface="Lato"/>
              <a:cs typeface="Lato"/>
              <a:sym typeface="Lato"/>
            </a:endParaRPr>
          </a:p>
          <a:p>
            <a:pPr indent="0" lvl="0" marL="0" rtl="0" algn="l">
              <a:lnSpc>
                <a:spcPct val="135714"/>
              </a:lnSpc>
              <a:spcBef>
                <a:spcPts val="0"/>
              </a:spcBef>
              <a:spcAft>
                <a:spcPts val="0"/>
              </a:spcAft>
              <a:buNone/>
            </a:pPr>
            <a:r>
              <a:rPr lang="en-GB" sz="1100">
                <a:solidFill>
                  <a:srgbClr val="666666"/>
                </a:solidFill>
                <a:latin typeface="Lato"/>
                <a:ea typeface="Lato"/>
                <a:cs typeface="Lato"/>
                <a:sym typeface="Lato"/>
              </a:rPr>
              <a:t>This element has a height of 100 pixels and a max-width of 500 pixels.</a:t>
            </a:r>
            <a:endParaRPr sz="1100">
              <a:solidFill>
                <a:srgbClr val="666666"/>
              </a:solidFill>
              <a:latin typeface="Lato"/>
              <a:ea typeface="Lato"/>
              <a:cs typeface="Lato"/>
              <a:sym typeface="Lato"/>
            </a:endParaRPr>
          </a:p>
          <a:p>
            <a:pPr indent="0" lvl="0" marL="0" rtl="0" algn="l">
              <a:lnSpc>
                <a:spcPct val="135714"/>
              </a:lnSpc>
              <a:spcBef>
                <a:spcPts val="0"/>
              </a:spcBef>
              <a:spcAft>
                <a:spcPts val="0"/>
              </a:spcAft>
              <a:buNone/>
            </a:pPr>
            <a:r>
              <a:rPr lang="en-GB" sz="1000">
                <a:solidFill>
                  <a:srgbClr val="666666"/>
                </a:solidFill>
                <a:latin typeface="Courier New"/>
                <a:ea typeface="Courier New"/>
                <a:cs typeface="Courier New"/>
                <a:sym typeface="Courier New"/>
              </a:rPr>
              <a:t>Note: The value of the max-width property overrides width.</a:t>
            </a:r>
            <a:endParaRPr sz="1000">
              <a:solidFill>
                <a:srgbClr val="666666"/>
              </a:solidFill>
              <a:latin typeface="Courier New"/>
              <a:ea typeface="Courier New"/>
              <a:cs typeface="Courier New"/>
              <a:sym typeface="Courier New"/>
            </a:endParaRPr>
          </a:p>
        </p:txBody>
      </p:sp>
      <p:pic>
        <p:nvPicPr>
          <p:cNvPr id="445" name="Google Shape;445;p63"/>
          <p:cNvPicPr preferRelativeResize="0"/>
          <p:nvPr/>
        </p:nvPicPr>
        <p:blipFill>
          <a:blip r:embed="rId4">
            <a:alphaModFix/>
          </a:blip>
          <a:stretch>
            <a:fillRect/>
          </a:stretch>
        </p:blipFill>
        <p:spPr>
          <a:xfrm>
            <a:off x="5814299" y="1323025"/>
            <a:ext cx="1952395" cy="386575"/>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pic>
        <p:nvPicPr>
          <p:cNvPr id="450" name="Google Shape;450;p64"/>
          <p:cNvPicPr preferRelativeResize="0"/>
          <p:nvPr/>
        </p:nvPicPr>
        <p:blipFill>
          <a:blip r:embed="rId3">
            <a:alphaModFix/>
          </a:blip>
          <a:stretch>
            <a:fillRect/>
          </a:stretch>
        </p:blipFill>
        <p:spPr>
          <a:xfrm>
            <a:off x="2513600" y="2384150"/>
            <a:ext cx="3978027" cy="2759349"/>
          </a:xfrm>
          <a:prstGeom prst="rect">
            <a:avLst/>
          </a:prstGeom>
          <a:noFill/>
          <a:ln>
            <a:noFill/>
          </a:ln>
        </p:spPr>
      </p:pic>
      <p:sp>
        <p:nvSpPr>
          <p:cNvPr id="451" name="Google Shape;451;p64"/>
          <p:cNvSpPr txBox="1"/>
          <p:nvPr>
            <p:ph type="title"/>
          </p:nvPr>
        </p:nvSpPr>
        <p:spPr>
          <a:xfrm>
            <a:off x="729450" y="5778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CSS Box Model</a:t>
            </a:r>
            <a:endParaRPr/>
          </a:p>
        </p:txBody>
      </p:sp>
      <p:sp>
        <p:nvSpPr>
          <p:cNvPr id="452" name="Google Shape;452;p64"/>
          <p:cNvSpPr txBox="1"/>
          <p:nvPr/>
        </p:nvSpPr>
        <p:spPr>
          <a:xfrm>
            <a:off x="732575" y="1372550"/>
            <a:ext cx="7583400" cy="10434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lang="en-GB" sz="1100">
                <a:solidFill>
                  <a:srgbClr val="666666"/>
                </a:solidFill>
                <a:latin typeface="Lato"/>
                <a:ea typeface="Lato"/>
                <a:cs typeface="Lato"/>
                <a:sym typeface="Lato"/>
              </a:rPr>
              <a:t>All HTML elements can be considered as boxes. In CSS, the term "box model" is used when talking about design and layout.</a:t>
            </a:r>
            <a:endParaRPr sz="1100">
              <a:solidFill>
                <a:srgbClr val="666666"/>
              </a:solidFill>
              <a:latin typeface="Lato"/>
              <a:ea typeface="Lato"/>
              <a:cs typeface="Lato"/>
              <a:sym typeface="Lato"/>
            </a:endParaRPr>
          </a:p>
          <a:p>
            <a:pPr indent="0" lvl="0" marL="0" rtl="0" algn="l">
              <a:lnSpc>
                <a:spcPct val="135714"/>
              </a:lnSpc>
              <a:spcBef>
                <a:spcPts val="0"/>
              </a:spcBef>
              <a:spcAft>
                <a:spcPts val="0"/>
              </a:spcAft>
              <a:buNone/>
            </a:pPr>
            <a:r>
              <a:t/>
            </a:r>
            <a:endParaRPr sz="1100">
              <a:solidFill>
                <a:srgbClr val="666666"/>
              </a:solidFill>
              <a:latin typeface="Lato"/>
              <a:ea typeface="Lato"/>
              <a:cs typeface="Lato"/>
              <a:sym typeface="Lato"/>
            </a:endParaRPr>
          </a:p>
          <a:p>
            <a:pPr indent="0" lvl="0" marL="0" rtl="0" algn="l">
              <a:lnSpc>
                <a:spcPct val="135714"/>
              </a:lnSpc>
              <a:spcBef>
                <a:spcPts val="0"/>
              </a:spcBef>
              <a:spcAft>
                <a:spcPts val="0"/>
              </a:spcAft>
              <a:buNone/>
            </a:pPr>
            <a:r>
              <a:rPr lang="en-GB" sz="1100">
                <a:solidFill>
                  <a:srgbClr val="666666"/>
                </a:solidFill>
                <a:latin typeface="Lato"/>
                <a:ea typeface="Lato"/>
                <a:cs typeface="Lato"/>
                <a:sym typeface="Lato"/>
              </a:rPr>
              <a:t>The CSS box model is essentially a box that wraps around every HTML element. It consists of: margins, borders, padding,</a:t>
            </a:r>
            <a:endParaRPr sz="1100">
              <a:solidFill>
                <a:srgbClr val="666666"/>
              </a:solidFill>
              <a:latin typeface="Lato"/>
              <a:ea typeface="Lato"/>
              <a:cs typeface="Lato"/>
              <a:sym typeface="Lato"/>
            </a:endParaRPr>
          </a:p>
          <a:p>
            <a:pPr indent="0" lvl="0" marL="0" rtl="0" algn="l">
              <a:lnSpc>
                <a:spcPct val="135714"/>
              </a:lnSpc>
              <a:spcBef>
                <a:spcPts val="0"/>
              </a:spcBef>
              <a:spcAft>
                <a:spcPts val="0"/>
              </a:spcAft>
              <a:buNone/>
            </a:pPr>
            <a:r>
              <a:rPr lang="en-GB" sz="1100">
                <a:solidFill>
                  <a:srgbClr val="666666"/>
                </a:solidFill>
                <a:latin typeface="Lato"/>
                <a:ea typeface="Lato"/>
                <a:cs typeface="Lato"/>
                <a:sym typeface="Lato"/>
              </a:rPr>
              <a:t>and the actual content. The image below illustrates the box model:</a:t>
            </a:r>
            <a:endParaRPr sz="1100">
              <a:solidFill>
                <a:srgbClr val="666666"/>
              </a:solidFill>
              <a:latin typeface="Lato"/>
              <a:ea typeface="Lato"/>
              <a:cs typeface="Lato"/>
              <a:sym typeface="Lato"/>
            </a:endParaRPr>
          </a:p>
        </p:txBody>
      </p:sp>
      <p:pic>
        <p:nvPicPr>
          <p:cNvPr id="453" name="Google Shape;453;p64"/>
          <p:cNvPicPr preferRelativeResize="0"/>
          <p:nvPr/>
        </p:nvPicPr>
        <p:blipFill>
          <a:blip r:embed="rId4">
            <a:alphaModFix/>
          </a:blip>
          <a:stretch>
            <a:fillRect/>
          </a:stretch>
        </p:blipFill>
        <p:spPr>
          <a:xfrm>
            <a:off x="2855071" y="3303875"/>
            <a:ext cx="3295081" cy="104340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sp>
        <p:nvSpPr>
          <p:cNvPr id="458" name="Google Shape;458;p65"/>
          <p:cNvSpPr txBox="1"/>
          <p:nvPr>
            <p:ph type="title"/>
          </p:nvPr>
        </p:nvSpPr>
        <p:spPr>
          <a:xfrm>
            <a:off x="729450" y="5778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CSS Box Model</a:t>
            </a:r>
            <a:endParaRPr/>
          </a:p>
        </p:txBody>
      </p:sp>
      <p:sp>
        <p:nvSpPr>
          <p:cNvPr id="459" name="Google Shape;459;p65"/>
          <p:cNvSpPr txBox="1"/>
          <p:nvPr/>
        </p:nvSpPr>
        <p:spPr>
          <a:xfrm>
            <a:off x="732575" y="1372550"/>
            <a:ext cx="7583400" cy="21924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lang="en-GB" sz="1100">
                <a:solidFill>
                  <a:srgbClr val="666666"/>
                </a:solidFill>
                <a:latin typeface="Lato"/>
                <a:ea typeface="Lato"/>
                <a:cs typeface="Lato"/>
                <a:sym typeface="Lato"/>
              </a:rPr>
              <a:t>Explanation of the different parts:</a:t>
            </a:r>
            <a:endParaRPr sz="1100">
              <a:solidFill>
                <a:srgbClr val="666666"/>
              </a:solidFill>
              <a:latin typeface="Lato"/>
              <a:ea typeface="Lato"/>
              <a:cs typeface="Lato"/>
              <a:sym typeface="Lato"/>
            </a:endParaRPr>
          </a:p>
          <a:p>
            <a:pPr indent="0" lvl="0" marL="0" rtl="0" algn="l">
              <a:lnSpc>
                <a:spcPct val="135714"/>
              </a:lnSpc>
              <a:spcBef>
                <a:spcPts val="0"/>
              </a:spcBef>
              <a:spcAft>
                <a:spcPts val="0"/>
              </a:spcAft>
              <a:buNone/>
            </a:pPr>
            <a:r>
              <a:t/>
            </a:r>
            <a:endParaRPr sz="1100">
              <a:solidFill>
                <a:srgbClr val="666666"/>
              </a:solidFill>
              <a:latin typeface="Lato"/>
              <a:ea typeface="Lato"/>
              <a:cs typeface="Lato"/>
              <a:sym typeface="Lato"/>
            </a:endParaRPr>
          </a:p>
          <a:p>
            <a:pPr indent="-298450" lvl="0" marL="457200" rtl="0" algn="l">
              <a:lnSpc>
                <a:spcPct val="135714"/>
              </a:lnSpc>
              <a:spcBef>
                <a:spcPts val="0"/>
              </a:spcBef>
              <a:spcAft>
                <a:spcPts val="0"/>
              </a:spcAft>
              <a:buClr>
                <a:srgbClr val="666666"/>
              </a:buClr>
              <a:buSzPts val="1100"/>
              <a:buFont typeface="Lato"/>
              <a:buAutoNum type="arabicPeriod"/>
            </a:pPr>
            <a:r>
              <a:rPr lang="en-GB" sz="1100">
                <a:solidFill>
                  <a:srgbClr val="666666"/>
                </a:solidFill>
                <a:latin typeface="Lato"/>
                <a:ea typeface="Lato"/>
                <a:cs typeface="Lato"/>
                <a:sym typeface="Lato"/>
              </a:rPr>
              <a:t>Content - The content of the box, where text and images appear</a:t>
            </a:r>
            <a:endParaRPr sz="1100">
              <a:solidFill>
                <a:srgbClr val="666666"/>
              </a:solidFill>
              <a:latin typeface="Lato"/>
              <a:ea typeface="Lato"/>
              <a:cs typeface="Lato"/>
              <a:sym typeface="Lato"/>
            </a:endParaRPr>
          </a:p>
          <a:p>
            <a:pPr indent="-298450" lvl="0" marL="457200" rtl="0" algn="l">
              <a:lnSpc>
                <a:spcPct val="135714"/>
              </a:lnSpc>
              <a:spcBef>
                <a:spcPts val="0"/>
              </a:spcBef>
              <a:spcAft>
                <a:spcPts val="0"/>
              </a:spcAft>
              <a:buClr>
                <a:srgbClr val="666666"/>
              </a:buClr>
              <a:buSzPts val="1100"/>
              <a:buFont typeface="Lato"/>
              <a:buAutoNum type="arabicPeriod"/>
            </a:pPr>
            <a:r>
              <a:rPr lang="en-GB" sz="1100">
                <a:solidFill>
                  <a:srgbClr val="666666"/>
                </a:solidFill>
                <a:latin typeface="Lato"/>
                <a:ea typeface="Lato"/>
                <a:cs typeface="Lato"/>
                <a:sym typeface="Lato"/>
              </a:rPr>
              <a:t>Padding - Clears an area around the content. The padding is transparent</a:t>
            </a:r>
            <a:endParaRPr sz="1100">
              <a:solidFill>
                <a:srgbClr val="666666"/>
              </a:solidFill>
              <a:latin typeface="Lato"/>
              <a:ea typeface="Lato"/>
              <a:cs typeface="Lato"/>
              <a:sym typeface="Lato"/>
            </a:endParaRPr>
          </a:p>
          <a:p>
            <a:pPr indent="-298450" lvl="0" marL="457200" rtl="0" algn="l">
              <a:lnSpc>
                <a:spcPct val="135714"/>
              </a:lnSpc>
              <a:spcBef>
                <a:spcPts val="0"/>
              </a:spcBef>
              <a:spcAft>
                <a:spcPts val="0"/>
              </a:spcAft>
              <a:buClr>
                <a:srgbClr val="666666"/>
              </a:buClr>
              <a:buSzPts val="1100"/>
              <a:buFont typeface="Lato"/>
              <a:buAutoNum type="arabicPeriod"/>
            </a:pPr>
            <a:r>
              <a:rPr lang="en-GB" sz="1100">
                <a:solidFill>
                  <a:srgbClr val="666666"/>
                </a:solidFill>
                <a:latin typeface="Lato"/>
                <a:ea typeface="Lato"/>
                <a:cs typeface="Lato"/>
                <a:sym typeface="Lato"/>
              </a:rPr>
              <a:t>Border - A border that goes around the padding and content</a:t>
            </a:r>
            <a:endParaRPr sz="1100">
              <a:solidFill>
                <a:srgbClr val="666666"/>
              </a:solidFill>
              <a:latin typeface="Lato"/>
              <a:ea typeface="Lato"/>
              <a:cs typeface="Lato"/>
              <a:sym typeface="Lato"/>
            </a:endParaRPr>
          </a:p>
          <a:p>
            <a:pPr indent="-298450" lvl="0" marL="457200" rtl="0" algn="l">
              <a:lnSpc>
                <a:spcPct val="135714"/>
              </a:lnSpc>
              <a:spcBef>
                <a:spcPts val="0"/>
              </a:spcBef>
              <a:spcAft>
                <a:spcPts val="0"/>
              </a:spcAft>
              <a:buClr>
                <a:srgbClr val="666666"/>
              </a:buClr>
              <a:buSzPts val="1100"/>
              <a:buFont typeface="Lato"/>
              <a:buAutoNum type="arabicPeriod"/>
            </a:pPr>
            <a:r>
              <a:rPr lang="en-GB" sz="1100">
                <a:solidFill>
                  <a:srgbClr val="666666"/>
                </a:solidFill>
                <a:latin typeface="Lato"/>
                <a:ea typeface="Lato"/>
                <a:cs typeface="Lato"/>
                <a:sym typeface="Lato"/>
              </a:rPr>
              <a:t>Margin - Clears an area outside the border. The margin is transparent</a:t>
            </a:r>
            <a:endParaRPr sz="1100">
              <a:solidFill>
                <a:srgbClr val="666666"/>
              </a:solidFill>
              <a:latin typeface="Lato"/>
              <a:ea typeface="Lato"/>
              <a:cs typeface="Lato"/>
              <a:sym typeface="Lato"/>
            </a:endParaRPr>
          </a:p>
          <a:p>
            <a:pPr indent="0" lvl="0" marL="0" rtl="0" algn="l">
              <a:lnSpc>
                <a:spcPct val="135714"/>
              </a:lnSpc>
              <a:spcBef>
                <a:spcPts val="0"/>
              </a:spcBef>
              <a:spcAft>
                <a:spcPts val="0"/>
              </a:spcAft>
              <a:buNone/>
            </a:pPr>
            <a:r>
              <a:t/>
            </a:r>
            <a:endParaRPr sz="1100">
              <a:solidFill>
                <a:srgbClr val="666666"/>
              </a:solidFill>
              <a:latin typeface="Lato"/>
              <a:ea typeface="Lato"/>
              <a:cs typeface="Lato"/>
              <a:sym typeface="Lato"/>
            </a:endParaRPr>
          </a:p>
          <a:p>
            <a:pPr indent="0" lvl="0" marL="0" rtl="0" algn="l">
              <a:lnSpc>
                <a:spcPct val="135714"/>
              </a:lnSpc>
              <a:spcBef>
                <a:spcPts val="0"/>
              </a:spcBef>
              <a:spcAft>
                <a:spcPts val="0"/>
              </a:spcAft>
              <a:buNone/>
            </a:pPr>
            <a:r>
              <a:rPr lang="en-GB" sz="1100">
                <a:solidFill>
                  <a:srgbClr val="666666"/>
                </a:solidFill>
                <a:latin typeface="Lato"/>
                <a:ea typeface="Lato"/>
                <a:cs typeface="Lato"/>
                <a:sym typeface="Lato"/>
              </a:rPr>
              <a:t>The box model allows us to add a border around elements, and to define space between elements.</a:t>
            </a:r>
            <a:endParaRPr sz="1100">
              <a:solidFill>
                <a:srgbClr val="666666"/>
              </a:solidFill>
              <a:latin typeface="Lato"/>
              <a:ea typeface="Lato"/>
              <a:cs typeface="Lato"/>
              <a:sym typeface="Lato"/>
            </a:endParaRPr>
          </a:p>
          <a:p>
            <a:pPr indent="0" lvl="0" marL="0" rtl="0" algn="l">
              <a:lnSpc>
                <a:spcPct val="135714"/>
              </a:lnSpc>
              <a:spcBef>
                <a:spcPts val="0"/>
              </a:spcBef>
              <a:spcAft>
                <a:spcPts val="0"/>
              </a:spcAft>
              <a:buNone/>
            </a:pPr>
            <a:r>
              <a:t/>
            </a:r>
            <a:endParaRPr sz="1100">
              <a:solidFill>
                <a:srgbClr val="666666"/>
              </a:solidFill>
              <a:latin typeface="Lato"/>
              <a:ea typeface="Lato"/>
              <a:cs typeface="Lato"/>
              <a:sym typeface="Lato"/>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 name="Shape 463"/>
        <p:cNvGrpSpPr/>
        <p:nvPr/>
      </p:nvGrpSpPr>
      <p:grpSpPr>
        <a:xfrm>
          <a:off x="0" y="0"/>
          <a:ext cx="0" cy="0"/>
          <a:chOff x="0" y="0"/>
          <a:chExt cx="0" cy="0"/>
        </a:xfrm>
      </p:grpSpPr>
      <p:sp>
        <p:nvSpPr>
          <p:cNvPr id="464" name="Google Shape;464;p66"/>
          <p:cNvSpPr txBox="1"/>
          <p:nvPr>
            <p:ph type="title"/>
          </p:nvPr>
        </p:nvSpPr>
        <p:spPr>
          <a:xfrm>
            <a:off x="729450" y="5778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CSS align-content Property</a:t>
            </a:r>
            <a:endParaRPr/>
          </a:p>
        </p:txBody>
      </p:sp>
      <p:sp>
        <p:nvSpPr>
          <p:cNvPr id="465" name="Google Shape;465;p66"/>
          <p:cNvSpPr txBox="1"/>
          <p:nvPr/>
        </p:nvSpPr>
        <p:spPr>
          <a:xfrm>
            <a:off x="732575" y="1372550"/>
            <a:ext cx="7583400" cy="24012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lang="en-GB" sz="1100">
                <a:solidFill>
                  <a:srgbClr val="666666"/>
                </a:solidFill>
                <a:latin typeface="Lato"/>
                <a:ea typeface="Lato"/>
                <a:cs typeface="Lato"/>
                <a:sym typeface="Lato"/>
              </a:rPr>
              <a:t>The </a:t>
            </a:r>
            <a:r>
              <a:rPr lang="en-GB" sz="1000">
                <a:solidFill>
                  <a:srgbClr val="666666"/>
                </a:solidFill>
                <a:latin typeface="Courier New"/>
                <a:ea typeface="Courier New"/>
                <a:cs typeface="Courier New"/>
                <a:sym typeface="Courier New"/>
              </a:rPr>
              <a:t>align-content</a:t>
            </a:r>
            <a:r>
              <a:rPr lang="en-GB" sz="1100">
                <a:solidFill>
                  <a:srgbClr val="666666"/>
                </a:solidFill>
                <a:latin typeface="Lato"/>
                <a:ea typeface="Lato"/>
                <a:cs typeface="Lato"/>
                <a:sym typeface="Lato"/>
              </a:rPr>
              <a:t> property modifies the behavior of the flex-wrap property. It is similar to align-items, but instead of</a:t>
            </a:r>
            <a:endParaRPr sz="1100">
              <a:solidFill>
                <a:srgbClr val="666666"/>
              </a:solidFill>
              <a:latin typeface="Lato"/>
              <a:ea typeface="Lato"/>
              <a:cs typeface="Lato"/>
              <a:sym typeface="Lato"/>
            </a:endParaRPr>
          </a:p>
          <a:p>
            <a:pPr indent="0" lvl="0" marL="0" rtl="0" algn="l">
              <a:lnSpc>
                <a:spcPct val="135714"/>
              </a:lnSpc>
              <a:spcBef>
                <a:spcPts val="0"/>
              </a:spcBef>
              <a:spcAft>
                <a:spcPts val="0"/>
              </a:spcAft>
              <a:buNone/>
            </a:pPr>
            <a:r>
              <a:rPr lang="en-GB" sz="1100">
                <a:solidFill>
                  <a:srgbClr val="666666"/>
                </a:solidFill>
                <a:latin typeface="Lato"/>
                <a:ea typeface="Lato"/>
                <a:cs typeface="Lato"/>
                <a:sym typeface="Lato"/>
              </a:rPr>
              <a:t>aligning flex items, it aligns flex lines.</a:t>
            </a:r>
            <a:endParaRPr sz="1100">
              <a:solidFill>
                <a:srgbClr val="666666"/>
              </a:solidFill>
              <a:latin typeface="Lato"/>
              <a:ea typeface="Lato"/>
              <a:cs typeface="Lato"/>
              <a:sym typeface="Lato"/>
            </a:endParaRPr>
          </a:p>
          <a:p>
            <a:pPr indent="0" lvl="0" marL="0" rtl="0" algn="l">
              <a:lnSpc>
                <a:spcPct val="135714"/>
              </a:lnSpc>
              <a:spcBef>
                <a:spcPts val="0"/>
              </a:spcBef>
              <a:spcAft>
                <a:spcPts val="0"/>
              </a:spcAft>
              <a:buNone/>
            </a:pPr>
            <a:r>
              <a:rPr lang="en-GB" sz="1100">
                <a:solidFill>
                  <a:srgbClr val="666666"/>
                </a:solidFill>
                <a:latin typeface="Lato"/>
                <a:ea typeface="Lato"/>
                <a:cs typeface="Lato"/>
                <a:sym typeface="Lato"/>
              </a:rPr>
              <a:t>Note: There must be multiple lines of items for this property to have any effect!</a:t>
            </a:r>
            <a:endParaRPr sz="1100">
              <a:solidFill>
                <a:srgbClr val="666666"/>
              </a:solidFill>
              <a:latin typeface="Lato"/>
              <a:ea typeface="Lato"/>
              <a:cs typeface="Lato"/>
              <a:sym typeface="Lato"/>
            </a:endParaRPr>
          </a:p>
          <a:p>
            <a:pPr indent="0" lvl="0" marL="0" rtl="0" algn="l">
              <a:lnSpc>
                <a:spcPct val="135714"/>
              </a:lnSpc>
              <a:spcBef>
                <a:spcPts val="0"/>
              </a:spcBef>
              <a:spcAft>
                <a:spcPts val="0"/>
              </a:spcAft>
              <a:buNone/>
            </a:pPr>
            <a:r>
              <a:t/>
            </a:r>
            <a:endParaRPr sz="1100">
              <a:solidFill>
                <a:srgbClr val="666666"/>
              </a:solidFill>
              <a:latin typeface="Lato"/>
              <a:ea typeface="Lato"/>
              <a:cs typeface="Lato"/>
              <a:sym typeface="Lato"/>
            </a:endParaRPr>
          </a:p>
          <a:p>
            <a:pPr indent="0" lvl="0" marL="0" rtl="0" algn="l">
              <a:lnSpc>
                <a:spcPct val="135714"/>
              </a:lnSpc>
              <a:spcBef>
                <a:spcPts val="0"/>
              </a:spcBef>
              <a:spcAft>
                <a:spcPts val="0"/>
              </a:spcAft>
              <a:buNone/>
            </a:pPr>
            <a:r>
              <a:rPr lang="en-GB" sz="1100">
                <a:solidFill>
                  <a:srgbClr val="666666"/>
                </a:solidFill>
                <a:latin typeface="Lato"/>
                <a:ea typeface="Lato"/>
                <a:cs typeface="Lato"/>
                <a:sym typeface="Lato"/>
              </a:rPr>
              <a:t>Tip: Use the justify-content property to align the items on the main-axis (horizontally).</a:t>
            </a:r>
            <a:endParaRPr sz="1100">
              <a:solidFill>
                <a:srgbClr val="666666"/>
              </a:solidFill>
              <a:latin typeface="Lato"/>
              <a:ea typeface="Lato"/>
              <a:cs typeface="Lato"/>
              <a:sym typeface="Lato"/>
            </a:endParaRPr>
          </a:p>
          <a:p>
            <a:pPr indent="0" lvl="0" marL="0" rtl="0" algn="l">
              <a:lnSpc>
                <a:spcPct val="135714"/>
              </a:lnSpc>
              <a:spcBef>
                <a:spcPts val="0"/>
              </a:spcBef>
              <a:spcAft>
                <a:spcPts val="0"/>
              </a:spcAft>
              <a:buNone/>
            </a:pPr>
            <a:r>
              <a:t/>
            </a:r>
            <a:endParaRPr sz="1100">
              <a:solidFill>
                <a:srgbClr val="666666"/>
              </a:solidFill>
              <a:latin typeface="Lato"/>
              <a:ea typeface="Lato"/>
              <a:cs typeface="Lato"/>
              <a:sym typeface="Lato"/>
            </a:endParaRPr>
          </a:p>
          <a:p>
            <a:pPr indent="0" lvl="0" marL="0" rtl="0" algn="l">
              <a:lnSpc>
                <a:spcPct val="135714"/>
              </a:lnSpc>
              <a:spcBef>
                <a:spcPts val="0"/>
              </a:spcBef>
              <a:spcAft>
                <a:spcPts val="0"/>
              </a:spcAft>
              <a:buNone/>
            </a:pPr>
            <a:r>
              <a:rPr lang="en-GB" sz="1100">
                <a:solidFill>
                  <a:srgbClr val="666666"/>
                </a:solidFill>
                <a:latin typeface="Lato"/>
                <a:ea typeface="Lato"/>
                <a:cs typeface="Lato"/>
                <a:sym typeface="Lato"/>
              </a:rPr>
              <a:t>CSS Syntax:</a:t>
            </a:r>
            <a:endParaRPr sz="1100">
              <a:solidFill>
                <a:srgbClr val="666666"/>
              </a:solidFill>
              <a:latin typeface="Lato"/>
              <a:ea typeface="Lato"/>
              <a:cs typeface="Lato"/>
              <a:sym typeface="Lato"/>
            </a:endParaRPr>
          </a:p>
          <a:p>
            <a:pPr indent="0" lvl="0" marL="0" rtl="0" algn="l">
              <a:lnSpc>
                <a:spcPct val="135714"/>
              </a:lnSpc>
              <a:spcBef>
                <a:spcPts val="0"/>
              </a:spcBef>
              <a:spcAft>
                <a:spcPts val="0"/>
              </a:spcAft>
              <a:buNone/>
            </a:pPr>
            <a:r>
              <a:rPr lang="en-GB" sz="1000">
                <a:solidFill>
                  <a:srgbClr val="666666"/>
                </a:solidFill>
                <a:latin typeface="Courier New"/>
                <a:ea typeface="Courier New"/>
                <a:cs typeface="Courier New"/>
                <a:sym typeface="Courier New"/>
              </a:rPr>
              <a:t>align-content: stretch|center|flex-start|flex-end|space-between|space-around|initial|inherit;</a:t>
            </a:r>
            <a:endParaRPr sz="1000">
              <a:solidFill>
                <a:srgbClr val="666666"/>
              </a:solidFill>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100">
              <a:solidFill>
                <a:srgbClr val="666666"/>
              </a:solidFill>
              <a:latin typeface="Lato"/>
              <a:ea typeface="Lato"/>
              <a:cs typeface="Lato"/>
              <a:sym typeface="Lato"/>
            </a:endParaRPr>
          </a:p>
          <a:p>
            <a:pPr indent="0" lvl="0" marL="0" rtl="0" algn="l">
              <a:lnSpc>
                <a:spcPct val="135714"/>
              </a:lnSpc>
              <a:spcBef>
                <a:spcPts val="0"/>
              </a:spcBef>
              <a:spcAft>
                <a:spcPts val="0"/>
              </a:spcAft>
              <a:buNone/>
            </a:pPr>
            <a:r>
              <a:t/>
            </a:r>
            <a:endParaRPr sz="1100">
              <a:solidFill>
                <a:srgbClr val="666666"/>
              </a:solidFill>
              <a:latin typeface="Lato"/>
              <a:ea typeface="Lato"/>
              <a:cs typeface="Lato"/>
              <a:sym typeface="Lato"/>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 name="Shape 469"/>
        <p:cNvGrpSpPr/>
        <p:nvPr/>
      </p:nvGrpSpPr>
      <p:grpSpPr>
        <a:xfrm>
          <a:off x="0" y="0"/>
          <a:ext cx="0" cy="0"/>
          <a:chOff x="0" y="0"/>
          <a:chExt cx="0" cy="0"/>
        </a:xfrm>
      </p:grpSpPr>
      <p:pic>
        <p:nvPicPr>
          <p:cNvPr id="470" name="Google Shape;470;p67"/>
          <p:cNvPicPr preferRelativeResize="0"/>
          <p:nvPr/>
        </p:nvPicPr>
        <p:blipFill>
          <a:blip r:embed="rId3">
            <a:alphaModFix/>
          </a:blip>
          <a:stretch>
            <a:fillRect/>
          </a:stretch>
        </p:blipFill>
        <p:spPr>
          <a:xfrm>
            <a:off x="587226" y="1259375"/>
            <a:ext cx="6371901" cy="3884124"/>
          </a:xfrm>
          <a:prstGeom prst="rect">
            <a:avLst/>
          </a:prstGeom>
          <a:noFill/>
          <a:ln>
            <a:noFill/>
          </a:ln>
        </p:spPr>
      </p:pic>
      <p:sp>
        <p:nvSpPr>
          <p:cNvPr id="471" name="Google Shape;471;p67"/>
          <p:cNvSpPr txBox="1"/>
          <p:nvPr>
            <p:ph type="title"/>
          </p:nvPr>
        </p:nvSpPr>
        <p:spPr>
          <a:xfrm>
            <a:off x="729450" y="5778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align-content:</a:t>
            </a:r>
            <a:r>
              <a:rPr lang="en-GB"/>
              <a:t>stretch;</a:t>
            </a:r>
            <a:endParaRPr/>
          </a:p>
        </p:txBody>
      </p:sp>
      <p:sp>
        <p:nvSpPr>
          <p:cNvPr id="472" name="Google Shape;472;p67"/>
          <p:cNvSpPr txBox="1"/>
          <p:nvPr/>
        </p:nvSpPr>
        <p:spPr>
          <a:xfrm>
            <a:off x="6880725" y="1624250"/>
            <a:ext cx="2203500" cy="692700"/>
          </a:xfrm>
          <a:prstGeom prst="rect">
            <a:avLst/>
          </a:prstGeom>
          <a:noFill/>
          <a:ln>
            <a:noFill/>
          </a:ln>
        </p:spPr>
        <p:txBody>
          <a:bodyPr anchorCtr="0" anchor="t" bIns="91425" lIns="91425" spcFirstLastPara="1" rIns="91425" wrap="square" tIns="91425">
            <a:spAutoFit/>
          </a:bodyPr>
          <a:lstStyle/>
          <a:p>
            <a:pPr indent="0" lvl="0" marL="0" marR="241300" rtl="0" algn="l">
              <a:lnSpc>
                <a:spcPct val="115000"/>
              </a:lnSpc>
              <a:spcBef>
                <a:spcPts val="0"/>
              </a:spcBef>
              <a:spcAft>
                <a:spcPts val="0"/>
              </a:spcAft>
              <a:buNone/>
            </a:pPr>
            <a:r>
              <a:rPr lang="en-GB" sz="1000">
                <a:solidFill>
                  <a:srgbClr val="222222"/>
                </a:solidFill>
                <a:highlight>
                  <a:srgbClr val="FFFFFF"/>
                </a:highlight>
                <a:latin typeface="Courier New"/>
                <a:ea typeface="Courier New"/>
                <a:cs typeface="Courier New"/>
                <a:sym typeface="Courier New"/>
              </a:rPr>
              <a:t>display: flex;</a:t>
            </a:r>
            <a:endParaRPr sz="1000">
              <a:solidFill>
                <a:srgbClr val="222222"/>
              </a:solidFill>
              <a:highlight>
                <a:srgbClr val="FFFFFF"/>
              </a:highlight>
              <a:latin typeface="Courier New"/>
              <a:ea typeface="Courier New"/>
              <a:cs typeface="Courier New"/>
              <a:sym typeface="Courier New"/>
            </a:endParaRPr>
          </a:p>
          <a:p>
            <a:pPr indent="0" lvl="0" marL="0" marR="241300" rtl="0" algn="l">
              <a:lnSpc>
                <a:spcPct val="115000"/>
              </a:lnSpc>
              <a:spcBef>
                <a:spcPts val="0"/>
              </a:spcBef>
              <a:spcAft>
                <a:spcPts val="0"/>
              </a:spcAft>
              <a:buNone/>
            </a:pPr>
            <a:r>
              <a:rPr lang="en-GB" sz="1000">
                <a:solidFill>
                  <a:srgbClr val="222222"/>
                </a:solidFill>
                <a:highlight>
                  <a:srgbClr val="FFFFFF"/>
                </a:highlight>
                <a:latin typeface="Courier New"/>
                <a:ea typeface="Courier New"/>
                <a:cs typeface="Courier New"/>
                <a:sym typeface="Courier New"/>
              </a:rPr>
              <a:t>flex-wrap: wrap;</a:t>
            </a:r>
            <a:endParaRPr sz="1000">
              <a:solidFill>
                <a:srgbClr val="222222"/>
              </a:solidFill>
              <a:highlight>
                <a:srgbClr val="FFFFFF"/>
              </a:highlight>
              <a:latin typeface="Courier New"/>
              <a:ea typeface="Courier New"/>
              <a:cs typeface="Courier New"/>
              <a:sym typeface="Courier New"/>
            </a:endParaRPr>
          </a:p>
          <a:p>
            <a:pPr indent="0" lvl="0" marL="0" marR="241300" rtl="0" algn="l">
              <a:lnSpc>
                <a:spcPct val="115000"/>
              </a:lnSpc>
              <a:spcBef>
                <a:spcPts val="0"/>
              </a:spcBef>
              <a:spcAft>
                <a:spcPts val="0"/>
              </a:spcAft>
              <a:buNone/>
            </a:pPr>
            <a:r>
              <a:rPr lang="en-GB" sz="1000">
                <a:solidFill>
                  <a:srgbClr val="222222"/>
                </a:solidFill>
                <a:highlight>
                  <a:srgbClr val="FFFFFF"/>
                </a:highlight>
                <a:latin typeface="Courier New"/>
                <a:ea typeface="Courier New"/>
                <a:cs typeface="Courier New"/>
                <a:sym typeface="Courier New"/>
              </a:rPr>
              <a:t>align-content:</a:t>
            </a:r>
            <a:r>
              <a:rPr b="1" lang="en-GB" sz="1000">
                <a:highlight>
                  <a:srgbClr val="FFFFFF"/>
                </a:highlight>
                <a:latin typeface="Courier New"/>
                <a:ea typeface="Courier New"/>
                <a:cs typeface="Courier New"/>
                <a:sym typeface="Courier New"/>
              </a:rPr>
              <a:t>stretch</a:t>
            </a:r>
            <a:r>
              <a:rPr lang="en-GB" sz="1000">
                <a:solidFill>
                  <a:srgbClr val="222222"/>
                </a:solidFill>
                <a:highlight>
                  <a:srgbClr val="FFFFFF"/>
                </a:highlight>
                <a:latin typeface="Courier New"/>
                <a:ea typeface="Courier New"/>
                <a:cs typeface="Courier New"/>
                <a:sym typeface="Courier New"/>
              </a:rPr>
              <a:t>;</a:t>
            </a:r>
            <a:endParaRPr sz="1000">
              <a:solidFill>
                <a:srgbClr val="222222"/>
              </a:solidFill>
              <a:highlight>
                <a:srgbClr val="FFFFFF"/>
              </a:highlight>
              <a:latin typeface="Courier New"/>
              <a:ea typeface="Courier New"/>
              <a:cs typeface="Courier New"/>
              <a:sym typeface="Courier New"/>
            </a:endParaRPr>
          </a:p>
        </p:txBody>
      </p:sp>
      <p:pic>
        <p:nvPicPr>
          <p:cNvPr id="473" name="Google Shape;473;p67"/>
          <p:cNvPicPr preferRelativeResize="0"/>
          <p:nvPr/>
        </p:nvPicPr>
        <p:blipFill>
          <a:blip r:embed="rId4">
            <a:alphaModFix/>
          </a:blip>
          <a:stretch>
            <a:fillRect/>
          </a:stretch>
        </p:blipFill>
        <p:spPr>
          <a:xfrm>
            <a:off x="1181506" y="2246328"/>
            <a:ext cx="5052294" cy="2350146"/>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 name="Shape 477"/>
        <p:cNvGrpSpPr/>
        <p:nvPr/>
      </p:nvGrpSpPr>
      <p:grpSpPr>
        <a:xfrm>
          <a:off x="0" y="0"/>
          <a:ext cx="0" cy="0"/>
          <a:chOff x="0" y="0"/>
          <a:chExt cx="0" cy="0"/>
        </a:xfrm>
      </p:grpSpPr>
      <p:pic>
        <p:nvPicPr>
          <p:cNvPr id="478" name="Google Shape;478;p68"/>
          <p:cNvPicPr preferRelativeResize="0"/>
          <p:nvPr/>
        </p:nvPicPr>
        <p:blipFill>
          <a:blip r:embed="rId3">
            <a:alphaModFix/>
          </a:blip>
          <a:stretch>
            <a:fillRect/>
          </a:stretch>
        </p:blipFill>
        <p:spPr>
          <a:xfrm>
            <a:off x="672125" y="1315650"/>
            <a:ext cx="5518475" cy="3827850"/>
          </a:xfrm>
          <a:prstGeom prst="rect">
            <a:avLst/>
          </a:prstGeom>
          <a:noFill/>
          <a:ln>
            <a:noFill/>
          </a:ln>
        </p:spPr>
      </p:pic>
      <p:sp>
        <p:nvSpPr>
          <p:cNvPr id="479" name="Google Shape;479;p68"/>
          <p:cNvSpPr txBox="1"/>
          <p:nvPr>
            <p:ph type="title"/>
          </p:nvPr>
        </p:nvSpPr>
        <p:spPr>
          <a:xfrm>
            <a:off x="729450" y="5778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align-content:</a:t>
            </a:r>
            <a:r>
              <a:rPr lang="en-GB"/>
              <a:t>center;</a:t>
            </a:r>
            <a:endParaRPr/>
          </a:p>
        </p:txBody>
      </p:sp>
      <p:sp>
        <p:nvSpPr>
          <p:cNvPr id="480" name="Google Shape;480;p68"/>
          <p:cNvSpPr txBox="1"/>
          <p:nvPr/>
        </p:nvSpPr>
        <p:spPr>
          <a:xfrm>
            <a:off x="6880725" y="1624250"/>
            <a:ext cx="2203500" cy="692700"/>
          </a:xfrm>
          <a:prstGeom prst="rect">
            <a:avLst/>
          </a:prstGeom>
          <a:noFill/>
          <a:ln>
            <a:noFill/>
          </a:ln>
        </p:spPr>
        <p:txBody>
          <a:bodyPr anchorCtr="0" anchor="t" bIns="91425" lIns="91425" spcFirstLastPara="1" rIns="91425" wrap="square" tIns="91425">
            <a:spAutoFit/>
          </a:bodyPr>
          <a:lstStyle/>
          <a:p>
            <a:pPr indent="0" lvl="0" marL="0" marR="241300" rtl="0" algn="l">
              <a:lnSpc>
                <a:spcPct val="115000"/>
              </a:lnSpc>
              <a:spcBef>
                <a:spcPts val="0"/>
              </a:spcBef>
              <a:spcAft>
                <a:spcPts val="0"/>
              </a:spcAft>
              <a:buNone/>
            </a:pPr>
            <a:r>
              <a:rPr lang="en-GB" sz="1000">
                <a:solidFill>
                  <a:srgbClr val="222222"/>
                </a:solidFill>
                <a:highlight>
                  <a:srgbClr val="FFFFFF"/>
                </a:highlight>
                <a:latin typeface="Courier New"/>
                <a:ea typeface="Courier New"/>
                <a:cs typeface="Courier New"/>
                <a:sym typeface="Courier New"/>
              </a:rPr>
              <a:t>display: flex;</a:t>
            </a:r>
            <a:endParaRPr sz="1000">
              <a:solidFill>
                <a:srgbClr val="222222"/>
              </a:solidFill>
              <a:highlight>
                <a:srgbClr val="FFFFFF"/>
              </a:highlight>
              <a:latin typeface="Courier New"/>
              <a:ea typeface="Courier New"/>
              <a:cs typeface="Courier New"/>
              <a:sym typeface="Courier New"/>
            </a:endParaRPr>
          </a:p>
          <a:p>
            <a:pPr indent="0" lvl="0" marL="0" marR="241300" rtl="0" algn="l">
              <a:lnSpc>
                <a:spcPct val="115000"/>
              </a:lnSpc>
              <a:spcBef>
                <a:spcPts val="0"/>
              </a:spcBef>
              <a:spcAft>
                <a:spcPts val="0"/>
              </a:spcAft>
              <a:buNone/>
            </a:pPr>
            <a:r>
              <a:rPr lang="en-GB" sz="1000">
                <a:solidFill>
                  <a:srgbClr val="222222"/>
                </a:solidFill>
                <a:highlight>
                  <a:srgbClr val="FFFFFF"/>
                </a:highlight>
                <a:latin typeface="Courier New"/>
                <a:ea typeface="Courier New"/>
                <a:cs typeface="Courier New"/>
                <a:sym typeface="Courier New"/>
              </a:rPr>
              <a:t>flex-wrap: wrap;</a:t>
            </a:r>
            <a:endParaRPr sz="1000">
              <a:solidFill>
                <a:srgbClr val="222222"/>
              </a:solidFill>
              <a:highlight>
                <a:srgbClr val="FFFFFF"/>
              </a:highlight>
              <a:latin typeface="Courier New"/>
              <a:ea typeface="Courier New"/>
              <a:cs typeface="Courier New"/>
              <a:sym typeface="Courier New"/>
            </a:endParaRPr>
          </a:p>
          <a:p>
            <a:pPr indent="0" lvl="0" marL="0" marR="241300" rtl="0" algn="l">
              <a:lnSpc>
                <a:spcPct val="115000"/>
              </a:lnSpc>
              <a:spcBef>
                <a:spcPts val="0"/>
              </a:spcBef>
              <a:spcAft>
                <a:spcPts val="0"/>
              </a:spcAft>
              <a:buNone/>
            </a:pPr>
            <a:r>
              <a:rPr lang="en-GB" sz="1000">
                <a:solidFill>
                  <a:srgbClr val="222222"/>
                </a:solidFill>
                <a:highlight>
                  <a:srgbClr val="FFFFFF"/>
                </a:highlight>
                <a:latin typeface="Courier New"/>
                <a:ea typeface="Courier New"/>
                <a:cs typeface="Courier New"/>
                <a:sym typeface="Courier New"/>
              </a:rPr>
              <a:t>align-content:</a:t>
            </a:r>
            <a:r>
              <a:rPr b="1" lang="en-GB" sz="1000">
                <a:highlight>
                  <a:srgbClr val="FFFFFF"/>
                </a:highlight>
                <a:latin typeface="Courier New"/>
                <a:ea typeface="Courier New"/>
                <a:cs typeface="Courier New"/>
                <a:sym typeface="Courier New"/>
              </a:rPr>
              <a:t>center</a:t>
            </a:r>
            <a:r>
              <a:rPr lang="en-GB" sz="1000">
                <a:solidFill>
                  <a:srgbClr val="222222"/>
                </a:solidFill>
                <a:highlight>
                  <a:srgbClr val="FFFFFF"/>
                </a:highlight>
                <a:latin typeface="Courier New"/>
                <a:ea typeface="Courier New"/>
                <a:cs typeface="Courier New"/>
                <a:sym typeface="Courier New"/>
              </a:rPr>
              <a:t>;</a:t>
            </a:r>
            <a:endParaRPr sz="1000">
              <a:solidFill>
                <a:srgbClr val="222222"/>
              </a:solidFill>
              <a:highlight>
                <a:srgbClr val="FFFFFF"/>
              </a:highlight>
              <a:latin typeface="Courier New"/>
              <a:ea typeface="Courier New"/>
              <a:cs typeface="Courier New"/>
              <a:sym typeface="Courier New"/>
            </a:endParaRPr>
          </a:p>
        </p:txBody>
      </p:sp>
      <p:pic>
        <p:nvPicPr>
          <p:cNvPr id="481" name="Google Shape;481;p68"/>
          <p:cNvPicPr preferRelativeResize="0"/>
          <p:nvPr/>
        </p:nvPicPr>
        <p:blipFill>
          <a:blip r:embed="rId4">
            <a:alphaModFix/>
          </a:blip>
          <a:stretch>
            <a:fillRect/>
          </a:stretch>
        </p:blipFill>
        <p:spPr>
          <a:xfrm>
            <a:off x="1017175" y="2136650"/>
            <a:ext cx="4828376" cy="255575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 name="Shape 485"/>
        <p:cNvGrpSpPr/>
        <p:nvPr/>
      </p:nvGrpSpPr>
      <p:grpSpPr>
        <a:xfrm>
          <a:off x="0" y="0"/>
          <a:ext cx="0" cy="0"/>
          <a:chOff x="0" y="0"/>
          <a:chExt cx="0" cy="0"/>
        </a:xfrm>
      </p:grpSpPr>
      <p:pic>
        <p:nvPicPr>
          <p:cNvPr id="486" name="Google Shape;486;p69"/>
          <p:cNvPicPr preferRelativeResize="0"/>
          <p:nvPr/>
        </p:nvPicPr>
        <p:blipFill>
          <a:blip r:embed="rId3">
            <a:alphaModFix/>
          </a:blip>
          <a:stretch>
            <a:fillRect/>
          </a:stretch>
        </p:blipFill>
        <p:spPr>
          <a:xfrm>
            <a:off x="652150" y="1358400"/>
            <a:ext cx="5319123" cy="3689574"/>
          </a:xfrm>
          <a:prstGeom prst="rect">
            <a:avLst/>
          </a:prstGeom>
          <a:noFill/>
          <a:ln>
            <a:noFill/>
          </a:ln>
        </p:spPr>
      </p:pic>
      <p:sp>
        <p:nvSpPr>
          <p:cNvPr id="487" name="Google Shape;487;p69"/>
          <p:cNvSpPr txBox="1"/>
          <p:nvPr>
            <p:ph type="title"/>
          </p:nvPr>
        </p:nvSpPr>
        <p:spPr>
          <a:xfrm>
            <a:off x="729450" y="5778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align-content:flex-start;</a:t>
            </a:r>
            <a:endParaRPr/>
          </a:p>
        </p:txBody>
      </p:sp>
      <p:sp>
        <p:nvSpPr>
          <p:cNvPr id="488" name="Google Shape;488;p69"/>
          <p:cNvSpPr txBox="1"/>
          <p:nvPr/>
        </p:nvSpPr>
        <p:spPr>
          <a:xfrm>
            <a:off x="6739725" y="1624250"/>
            <a:ext cx="2344500" cy="692700"/>
          </a:xfrm>
          <a:prstGeom prst="rect">
            <a:avLst/>
          </a:prstGeom>
          <a:noFill/>
          <a:ln>
            <a:noFill/>
          </a:ln>
        </p:spPr>
        <p:txBody>
          <a:bodyPr anchorCtr="0" anchor="t" bIns="91425" lIns="91425" spcFirstLastPara="1" rIns="91425" wrap="square" tIns="91425">
            <a:spAutoFit/>
          </a:bodyPr>
          <a:lstStyle/>
          <a:p>
            <a:pPr indent="0" lvl="0" marL="0" marR="241300" rtl="0" algn="l">
              <a:lnSpc>
                <a:spcPct val="115000"/>
              </a:lnSpc>
              <a:spcBef>
                <a:spcPts val="0"/>
              </a:spcBef>
              <a:spcAft>
                <a:spcPts val="0"/>
              </a:spcAft>
              <a:buNone/>
            </a:pPr>
            <a:r>
              <a:rPr lang="en-GB" sz="1000">
                <a:solidFill>
                  <a:srgbClr val="222222"/>
                </a:solidFill>
                <a:highlight>
                  <a:srgbClr val="FFFFFF"/>
                </a:highlight>
                <a:latin typeface="Courier New"/>
                <a:ea typeface="Courier New"/>
                <a:cs typeface="Courier New"/>
                <a:sym typeface="Courier New"/>
              </a:rPr>
              <a:t>display: flex;</a:t>
            </a:r>
            <a:endParaRPr sz="1000">
              <a:solidFill>
                <a:srgbClr val="222222"/>
              </a:solidFill>
              <a:highlight>
                <a:srgbClr val="FFFFFF"/>
              </a:highlight>
              <a:latin typeface="Courier New"/>
              <a:ea typeface="Courier New"/>
              <a:cs typeface="Courier New"/>
              <a:sym typeface="Courier New"/>
            </a:endParaRPr>
          </a:p>
          <a:p>
            <a:pPr indent="0" lvl="0" marL="0" marR="241300" rtl="0" algn="l">
              <a:lnSpc>
                <a:spcPct val="115000"/>
              </a:lnSpc>
              <a:spcBef>
                <a:spcPts val="0"/>
              </a:spcBef>
              <a:spcAft>
                <a:spcPts val="0"/>
              </a:spcAft>
              <a:buNone/>
            </a:pPr>
            <a:r>
              <a:rPr lang="en-GB" sz="1000">
                <a:solidFill>
                  <a:srgbClr val="222222"/>
                </a:solidFill>
                <a:highlight>
                  <a:srgbClr val="FFFFFF"/>
                </a:highlight>
                <a:latin typeface="Courier New"/>
                <a:ea typeface="Courier New"/>
                <a:cs typeface="Courier New"/>
                <a:sym typeface="Courier New"/>
              </a:rPr>
              <a:t>flex-wrap: wrap;</a:t>
            </a:r>
            <a:endParaRPr sz="1000">
              <a:solidFill>
                <a:srgbClr val="222222"/>
              </a:solidFill>
              <a:highlight>
                <a:srgbClr val="FFFFFF"/>
              </a:highlight>
              <a:latin typeface="Courier New"/>
              <a:ea typeface="Courier New"/>
              <a:cs typeface="Courier New"/>
              <a:sym typeface="Courier New"/>
            </a:endParaRPr>
          </a:p>
          <a:p>
            <a:pPr indent="0" lvl="0" marL="0" marR="241300" rtl="0" algn="l">
              <a:lnSpc>
                <a:spcPct val="115000"/>
              </a:lnSpc>
              <a:spcBef>
                <a:spcPts val="0"/>
              </a:spcBef>
              <a:spcAft>
                <a:spcPts val="0"/>
              </a:spcAft>
              <a:buNone/>
            </a:pPr>
            <a:r>
              <a:rPr lang="en-GB" sz="1000">
                <a:solidFill>
                  <a:srgbClr val="222222"/>
                </a:solidFill>
                <a:highlight>
                  <a:srgbClr val="FFFFFF"/>
                </a:highlight>
                <a:latin typeface="Courier New"/>
                <a:ea typeface="Courier New"/>
                <a:cs typeface="Courier New"/>
                <a:sym typeface="Courier New"/>
              </a:rPr>
              <a:t>align-content:</a:t>
            </a:r>
            <a:r>
              <a:rPr b="1" lang="en-GB" sz="1000">
                <a:highlight>
                  <a:srgbClr val="FFFFFF"/>
                </a:highlight>
                <a:latin typeface="Courier New"/>
                <a:ea typeface="Courier New"/>
                <a:cs typeface="Courier New"/>
                <a:sym typeface="Courier New"/>
              </a:rPr>
              <a:t>flex-start</a:t>
            </a:r>
            <a:r>
              <a:rPr lang="en-GB" sz="1000">
                <a:solidFill>
                  <a:srgbClr val="222222"/>
                </a:solidFill>
                <a:highlight>
                  <a:srgbClr val="FFFFFF"/>
                </a:highlight>
                <a:latin typeface="Courier New"/>
                <a:ea typeface="Courier New"/>
                <a:cs typeface="Courier New"/>
                <a:sym typeface="Courier New"/>
              </a:rPr>
              <a:t>;</a:t>
            </a:r>
            <a:endParaRPr sz="1000">
              <a:solidFill>
                <a:srgbClr val="222222"/>
              </a:solidFill>
              <a:highlight>
                <a:srgbClr val="FFFFFF"/>
              </a:highlight>
              <a:latin typeface="Courier New"/>
              <a:ea typeface="Courier New"/>
              <a:cs typeface="Courier New"/>
              <a:sym typeface="Courier New"/>
            </a:endParaRPr>
          </a:p>
        </p:txBody>
      </p:sp>
      <p:pic>
        <p:nvPicPr>
          <p:cNvPr id="489" name="Google Shape;489;p69"/>
          <p:cNvPicPr preferRelativeResize="0"/>
          <p:nvPr/>
        </p:nvPicPr>
        <p:blipFill>
          <a:blip r:embed="rId4">
            <a:alphaModFix/>
          </a:blip>
          <a:stretch>
            <a:fillRect/>
          </a:stretch>
        </p:blipFill>
        <p:spPr>
          <a:xfrm>
            <a:off x="932076" y="2058825"/>
            <a:ext cx="4734975" cy="2506325"/>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 name="Shape 493"/>
        <p:cNvGrpSpPr/>
        <p:nvPr/>
      </p:nvGrpSpPr>
      <p:grpSpPr>
        <a:xfrm>
          <a:off x="0" y="0"/>
          <a:ext cx="0" cy="0"/>
          <a:chOff x="0" y="0"/>
          <a:chExt cx="0" cy="0"/>
        </a:xfrm>
      </p:grpSpPr>
      <p:pic>
        <p:nvPicPr>
          <p:cNvPr id="494" name="Google Shape;494;p70"/>
          <p:cNvPicPr preferRelativeResize="0"/>
          <p:nvPr/>
        </p:nvPicPr>
        <p:blipFill>
          <a:blip r:embed="rId3">
            <a:alphaModFix/>
          </a:blip>
          <a:stretch>
            <a:fillRect/>
          </a:stretch>
        </p:blipFill>
        <p:spPr>
          <a:xfrm>
            <a:off x="621648" y="1393775"/>
            <a:ext cx="5405852" cy="3749724"/>
          </a:xfrm>
          <a:prstGeom prst="rect">
            <a:avLst/>
          </a:prstGeom>
          <a:noFill/>
          <a:ln>
            <a:noFill/>
          </a:ln>
        </p:spPr>
      </p:pic>
      <p:sp>
        <p:nvSpPr>
          <p:cNvPr id="495" name="Google Shape;495;p70"/>
          <p:cNvSpPr txBox="1"/>
          <p:nvPr>
            <p:ph type="title"/>
          </p:nvPr>
        </p:nvSpPr>
        <p:spPr>
          <a:xfrm>
            <a:off x="729450" y="5778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a:t>
            </a:r>
            <a:r>
              <a:rPr lang="en-GB"/>
              <a:t>lign-content:flex-end;</a:t>
            </a:r>
            <a:endParaRPr/>
          </a:p>
        </p:txBody>
      </p:sp>
      <p:sp>
        <p:nvSpPr>
          <p:cNvPr id="496" name="Google Shape;496;p70"/>
          <p:cNvSpPr txBox="1"/>
          <p:nvPr/>
        </p:nvSpPr>
        <p:spPr>
          <a:xfrm>
            <a:off x="6739725" y="1624250"/>
            <a:ext cx="2344500" cy="692700"/>
          </a:xfrm>
          <a:prstGeom prst="rect">
            <a:avLst/>
          </a:prstGeom>
          <a:noFill/>
          <a:ln>
            <a:noFill/>
          </a:ln>
        </p:spPr>
        <p:txBody>
          <a:bodyPr anchorCtr="0" anchor="t" bIns="91425" lIns="91425" spcFirstLastPara="1" rIns="91425" wrap="square" tIns="91425">
            <a:spAutoFit/>
          </a:bodyPr>
          <a:lstStyle/>
          <a:p>
            <a:pPr indent="0" lvl="0" marL="0" marR="241300" rtl="0" algn="l">
              <a:lnSpc>
                <a:spcPct val="115000"/>
              </a:lnSpc>
              <a:spcBef>
                <a:spcPts val="0"/>
              </a:spcBef>
              <a:spcAft>
                <a:spcPts val="0"/>
              </a:spcAft>
              <a:buNone/>
            </a:pPr>
            <a:r>
              <a:rPr lang="en-GB" sz="1000">
                <a:solidFill>
                  <a:srgbClr val="222222"/>
                </a:solidFill>
                <a:highlight>
                  <a:srgbClr val="FFFFFF"/>
                </a:highlight>
                <a:latin typeface="Courier New"/>
                <a:ea typeface="Courier New"/>
                <a:cs typeface="Courier New"/>
                <a:sym typeface="Courier New"/>
              </a:rPr>
              <a:t>display: flex;</a:t>
            </a:r>
            <a:endParaRPr sz="1000">
              <a:solidFill>
                <a:srgbClr val="222222"/>
              </a:solidFill>
              <a:highlight>
                <a:srgbClr val="FFFFFF"/>
              </a:highlight>
              <a:latin typeface="Courier New"/>
              <a:ea typeface="Courier New"/>
              <a:cs typeface="Courier New"/>
              <a:sym typeface="Courier New"/>
            </a:endParaRPr>
          </a:p>
          <a:p>
            <a:pPr indent="0" lvl="0" marL="0" marR="241300" rtl="0" algn="l">
              <a:lnSpc>
                <a:spcPct val="115000"/>
              </a:lnSpc>
              <a:spcBef>
                <a:spcPts val="0"/>
              </a:spcBef>
              <a:spcAft>
                <a:spcPts val="0"/>
              </a:spcAft>
              <a:buNone/>
            </a:pPr>
            <a:r>
              <a:rPr lang="en-GB" sz="1000">
                <a:solidFill>
                  <a:srgbClr val="222222"/>
                </a:solidFill>
                <a:highlight>
                  <a:srgbClr val="FFFFFF"/>
                </a:highlight>
                <a:latin typeface="Courier New"/>
                <a:ea typeface="Courier New"/>
                <a:cs typeface="Courier New"/>
                <a:sym typeface="Courier New"/>
              </a:rPr>
              <a:t>flex-wrap: wrap;</a:t>
            </a:r>
            <a:endParaRPr sz="1000">
              <a:solidFill>
                <a:srgbClr val="222222"/>
              </a:solidFill>
              <a:highlight>
                <a:srgbClr val="FFFFFF"/>
              </a:highlight>
              <a:latin typeface="Courier New"/>
              <a:ea typeface="Courier New"/>
              <a:cs typeface="Courier New"/>
              <a:sym typeface="Courier New"/>
            </a:endParaRPr>
          </a:p>
          <a:p>
            <a:pPr indent="0" lvl="0" marL="0" marR="241300" rtl="0" algn="l">
              <a:lnSpc>
                <a:spcPct val="115000"/>
              </a:lnSpc>
              <a:spcBef>
                <a:spcPts val="0"/>
              </a:spcBef>
              <a:spcAft>
                <a:spcPts val="0"/>
              </a:spcAft>
              <a:buNone/>
            </a:pPr>
            <a:r>
              <a:rPr lang="en-GB" sz="1000">
                <a:solidFill>
                  <a:srgbClr val="222222"/>
                </a:solidFill>
                <a:highlight>
                  <a:srgbClr val="FFFFFF"/>
                </a:highlight>
                <a:latin typeface="Courier New"/>
                <a:ea typeface="Courier New"/>
                <a:cs typeface="Courier New"/>
                <a:sym typeface="Courier New"/>
              </a:rPr>
              <a:t>align-content:</a:t>
            </a:r>
            <a:r>
              <a:rPr b="1" lang="en-GB" sz="1000">
                <a:highlight>
                  <a:srgbClr val="FFFFFF"/>
                </a:highlight>
                <a:latin typeface="Courier New"/>
                <a:ea typeface="Courier New"/>
                <a:cs typeface="Courier New"/>
                <a:sym typeface="Courier New"/>
              </a:rPr>
              <a:t>flex-end</a:t>
            </a:r>
            <a:r>
              <a:rPr lang="en-GB" sz="1000">
                <a:solidFill>
                  <a:srgbClr val="222222"/>
                </a:solidFill>
                <a:highlight>
                  <a:srgbClr val="FFFFFF"/>
                </a:highlight>
                <a:latin typeface="Courier New"/>
                <a:ea typeface="Courier New"/>
                <a:cs typeface="Courier New"/>
                <a:sym typeface="Courier New"/>
              </a:rPr>
              <a:t>;</a:t>
            </a:r>
            <a:endParaRPr sz="1000">
              <a:solidFill>
                <a:srgbClr val="222222"/>
              </a:solidFill>
              <a:highlight>
                <a:srgbClr val="FFFFFF"/>
              </a:highlight>
              <a:latin typeface="Courier New"/>
              <a:ea typeface="Courier New"/>
              <a:cs typeface="Courier New"/>
              <a:sym typeface="Courier New"/>
            </a:endParaRPr>
          </a:p>
        </p:txBody>
      </p:sp>
      <p:pic>
        <p:nvPicPr>
          <p:cNvPr id="497" name="Google Shape;497;p70"/>
          <p:cNvPicPr preferRelativeResize="0"/>
          <p:nvPr/>
        </p:nvPicPr>
        <p:blipFill>
          <a:blip r:embed="rId4">
            <a:alphaModFix/>
          </a:blip>
          <a:stretch>
            <a:fillRect/>
          </a:stretch>
        </p:blipFill>
        <p:spPr>
          <a:xfrm>
            <a:off x="973780" y="2232050"/>
            <a:ext cx="4701583" cy="2488650"/>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1" name="Shape 501"/>
        <p:cNvGrpSpPr/>
        <p:nvPr/>
      </p:nvGrpSpPr>
      <p:grpSpPr>
        <a:xfrm>
          <a:off x="0" y="0"/>
          <a:ext cx="0" cy="0"/>
          <a:chOff x="0" y="0"/>
          <a:chExt cx="0" cy="0"/>
        </a:xfrm>
      </p:grpSpPr>
      <p:pic>
        <p:nvPicPr>
          <p:cNvPr id="502" name="Google Shape;502;p71"/>
          <p:cNvPicPr preferRelativeResize="0"/>
          <p:nvPr/>
        </p:nvPicPr>
        <p:blipFill>
          <a:blip r:embed="rId3">
            <a:alphaModFix/>
          </a:blip>
          <a:stretch>
            <a:fillRect/>
          </a:stretch>
        </p:blipFill>
        <p:spPr>
          <a:xfrm>
            <a:off x="700475" y="1297925"/>
            <a:ext cx="5348624" cy="3710025"/>
          </a:xfrm>
          <a:prstGeom prst="rect">
            <a:avLst/>
          </a:prstGeom>
          <a:noFill/>
          <a:ln>
            <a:noFill/>
          </a:ln>
        </p:spPr>
      </p:pic>
      <p:sp>
        <p:nvSpPr>
          <p:cNvPr id="503" name="Google Shape;503;p71"/>
          <p:cNvSpPr txBox="1"/>
          <p:nvPr>
            <p:ph type="title"/>
          </p:nvPr>
        </p:nvSpPr>
        <p:spPr>
          <a:xfrm>
            <a:off x="729450" y="5778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a:t>
            </a:r>
            <a:r>
              <a:rPr lang="en-GB"/>
              <a:t>lign-content:space-between;</a:t>
            </a:r>
            <a:endParaRPr/>
          </a:p>
        </p:txBody>
      </p:sp>
      <p:sp>
        <p:nvSpPr>
          <p:cNvPr id="504" name="Google Shape;504;p71"/>
          <p:cNvSpPr txBox="1"/>
          <p:nvPr/>
        </p:nvSpPr>
        <p:spPr>
          <a:xfrm>
            <a:off x="6346250" y="1924400"/>
            <a:ext cx="2660100" cy="692700"/>
          </a:xfrm>
          <a:prstGeom prst="rect">
            <a:avLst/>
          </a:prstGeom>
          <a:noFill/>
          <a:ln>
            <a:noFill/>
          </a:ln>
        </p:spPr>
        <p:txBody>
          <a:bodyPr anchorCtr="0" anchor="t" bIns="91425" lIns="91425" spcFirstLastPara="1" rIns="91425" wrap="square" tIns="91425">
            <a:spAutoFit/>
          </a:bodyPr>
          <a:lstStyle/>
          <a:p>
            <a:pPr indent="0" lvl="0" marL="0" marR="241300" rtl="0" algn="l">
              <a:lnSpc>
                <a:spcPct val="115000"/>
              </a:lnSpc>
              <a:spcBef>
                <a:spcPts val="0"/>
              </a:spcBef>
              <a:spcAft>
                <a:spcPts val="0"/>
              </a:spcAft>
              <a:buNone/>
            </a:pPr>
            <a:r>
              <a:rPr lang="en-GB" sz="1000">
                <a:solidFill>
                  <a:srgbClr val="222222"/>
                </a:solidFill>
                <a:highlight>
                  <a:srgbClr val="FFFFFF"/>
                </a:highlight>
                <a:latin typeface="Courier New"/>
                <a:ea typeface="Courier New"/>
                <a:cs typeface="Courier New"/>
                <a:sym typeface="Courier New"/>
              </a:rPr>
              <a:t>display: flex;</a:t>
            </a:r>
            <a:endParaRPr sz="1000">
              <a:solidFill>
                <a:srgbClr val="222222"/>
              </a:solidFill>
              <a:highlight>
                <a:srgbClr val="FFFFFF"/>
              </a:highlight>
              <a:latin typeface="Courier New"/>
              <a:ea typeface="Courier New"/>
              <a:cs typeface="Courier New"/>
              <a:sym typeface="Courier New"/>
            </a:endParaRPr>
          </a:p>
          <a:p>
            <a:pPr indent="0" lvl="0" marL="0" marR="241300" rtl="0" algn="l">
              <a:lnSpc>
                <a:spcPct val="115000"/>
              </a:lnSpc>
              <a:spcBef>
                <a:spcPts val="0"/>
              </a:spcBef>
              <a:spcAft>
                <a:spcPts val="0"/>
              </a:spcAft>
              <a:buNone/>
            </a:pPr>
            <a:r>
              <a:rPr lang="en-GB" sz="1000">
                <a:solidFill>
                  <a:srgbClr val="222222"/>
                </a:solidFill>
                <a:highlight>
                  <a:srgbClr val="FFFFFF"/>
                </a:highlight>
                <a:latin typeface="Courier New"/>
                <a:ea typeface="Courier New"/>
                <a:cs typeface="Courier New"/>
                <a:sym typeface="Courier New"/>
              </a:rPr>
              <a:t>flex-wrap: wrap;</a:t>
            </a:r>
            <a:endParaRPr sz="1000">
              <a:solidFill>
                <a:srgbClr val="222222"/>
              </a:solidFill>
              <a:highlight>
                <a:srgbClr val="FFFFFF"/>
              </a:highlight>
              <a:latin typeface="Courier New"/>
              <a:ea typeface="Courier New"/>
              <a:cs typeface="Courier New"/>
              <a:sym typeface="Courier New"/>
            </a:endParaRPr>
          </a:p>
          <a:p>
            <a:pPr indent="0" lvl="0" marL="0" marR="241300" rtl="0" algn="l">
              <a:lnSpc>
                <a:spcPct val="115000"/>
              </a:lnSpc>
              <a:spcBef>
                <a:spcPts val="0"/>
              </a:spcBef>
              <a:spcAft>
                <a:spcPts val="0"/>
              </a:spcAft>
              <a:buNone/>
            </a:pPr>
            <a:r>
              <a:rPr lang="en-GB" sz="1000">
                <a:solidFill>
                  <a:srgbClr val="222222"/>
                </a:solidFill>
                <a:highlight>
                  <a:srgbClr val="FFFFFF"/>
                </a:highlight>
                <a:latin typeface="Courier New"/>
                <a:ea typeface="Courier New"/>
                <a:cs typeface="Courier New"/>
                <a:sym typeface="Courier New"/>
              </a:rPr>
              <a:t>align-content:</a:t>
            </a:r>
            <a:r>
              <a:rPr b="1" lang="en-GB" sz="1000">
                <a:highlight>
                  <a:srgbClr val="FFFFFF"/>
                </a:highlight>
                <a:latin typeface="Courier New"/>
                <a:ea typeface="Courier New"/>
                <a:cs typeface="Courier New"/>
                <a:sym typeface="Courier New"/>
              </a:rPr>
              <a:t>space-between</a:t>
            </a:r>
            <a:r>
              <a:rPr lang="en-GB" sz="1000">
                <a:solidFill>
                  <a:srgbClr val="222222"/>
                </a:solidFill>
                <a:highlight>
                  <a:srgbClr val="FFFFFF"/>
                </a:highlight>
                <a:latin typeface="Courier New"/>
                <a:ea typeface="Courier New"/>
                <a:cs typeface="Courier New"/>
                <a:sym typeface="Courier New"/>
              </a:rPr>
              <a:t>;</a:t>
            </a:r>
            <a:endParaRPr sz="1000">
              <a:solidFill>
                <a:srgbClr val="222222"/>
              </a:solidFill>
              <a:highlight>
                <a:srgbClr val="FFFFFF"/>
              </a:highlight>
              <a:latin typeface="Courier New"/>
              <a:ea typeface="Courier New"/>
              <a:cs typeface="Courier New"/>
              <a:sym typeface="Courier New"/>
            </a:endParaRPr>
          </a:p>
        </p:txBody>
      </p:sp>
      <p:pic>
        <p:nvPicPr>
          <p:cNvPr id="505" name="Google Shape;505;p71"/>
          <p:cNvPicPr preferRelativeResize="0"/>
          <p:nvPr/>
        </p:nvPicPr>
        <p:blipFill>
          <a:blip r:embed="rId4">
            <a:alphaModFix/>
          </a:blip>
          <a:stretch>
            <a:fillRect/>
          </a:stretch>
        </p:blipFill>
        <p:spPr>
          <a:xfrm>
            <a:off x="955850" y="2101275"/>
            <a:ext cx="4774925" cy="25274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18"/>
          <p:cNvSpPr txBox="1"/>
          <p:nvPr>
            <p:ph type="title"/>
          </p:nvPr>
        </p:nvSpPr>
        <p:spPr>
          <a:xfrm>
            <a:off x="729450" y="59040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Getting Started</a:t>
            </a:r>
            <a:endParaRPr/>
          </a:p>
        </p:txBody>
      </p:sp>
      <p:sp>
        <p:nvSpPr>
          <p:cNvPr id="119" name="Google Shape;119;p18"/>
          <p:cNvSpPr txBox="1"/>
          <p:nvPr>
            <p:ph idx="1" type="body"/>
          </p:nvPr>
        </p:nvSpPr>
        <p:spPr>
          <a:xfrm>
            <a:off x="729450" y="1469275"/>
            <a:ext cx="7688700" cy="2018700"/>
          </a:xfrm>
          <a:prstGeom prst="rect">
            <a:avLst/>
          </a:prstGeom>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lang="en-GB" sz="1100">
                <a:solidFill>
                  <a:srgbClr val="666666"/>
                </a:solidFill>
              </a:rPr>
              <a:t>Let’s start with learning how we can include CSS in our projects. There are typically three ways we do that.</a:t>
            </a:r>
            <a:endParaRPr sz="1100">
              <a:solidFill>
                <a:srgbClr val="666666"/>
              </a:solidFill>
            </a:endParaRPr>
          </a:p>
          <a:p>
            <a:pPr indent="0" lvl="0" marL="0" rtl="0" algn="l">
              <a:lnSpc>
                <a:spcPct val="135714"/>
              </a:lnSpc>
              <a:spcBef>
                <a:spcPts val="0"/>
              </a:spcBef>
              <a:spcAft>
                <a:spcPts val="0"/>
              </a:spcAft>
              <a:buNone/>
            </a:pPr>
            <a:r>
              <a:t/>
            </a:r>
            <a:endParaRPr sz="1100">
              <a:solidFill>
                <a:srgbClr val="666666"/>
              </a:solidFill>
            </a:endParaRPr>
          </a:p>
          <a:p>
            <a:pPr indent="0" lvl="0" marL="0" rtl="0" algn="l">
              <a:lnSpc>
                <a:spcPct val="135714"/>
              </a:lnSpc>
              <a:spcBef>
                <a:spcPts val="0"/>
              </a:spcBef>
              <a:spcAft>
                <a:spcPts val="0"/>
              </a:spcAft>
              <a:buNone/>
            </a:pPr>
            <a:r>
              <a:t/>
            </a:r>
            <a:endParaRPr sz="1100">
              <a:solidFill>
                <a:srgbClr val="666666"/>
              </a:solidFill>
            </a:endParaRPr>
          </a:p>
          <a:p>
            <a:pPr indent="-298450" lvl="0" marL="457200" rtl="0" algn="l">
              <a:spcBef>
                <a:spcPts val="600"/>
              </a:spcBef>
              <a:spcAft>
                <a:spcPts val="0"/>
              </a:spcAft>
              <a:buClr>
                <a:srgbClr val="666666"/>
              </a:buClr>
              <a:buSzPts val="1100"/>
              <a:buAutoNum type="arabicPeriod"/>
            </a:pPr>
            <a:r>
              <a:rPr b="1" lang="en-GB" sz="1100">
                <a:solidFill>
                  <a:srgbClr val="666666"/>
                </a:solidFill>
                <a:highlight>
                  <a:srgbClr val="FFFFFF"/>
                </a:highlight>
              </a:rPr>
              <a:t>Inline CSS</a:t>
            </a:r>
            <a:br>
              <a:rPr b="1" lang="en-GB" sz="1100">
                <a:solidFill>
                  <a:srgbClr val="666666"/>
                </a:solidFill>
                <a:highlight>
                  <a:srgbClr val="FFFFFF"/>
                </a:highlight>
              </a:rPr>
            </a:br>
            <a:endParaRPr b="1" sz="1100">
              <a:solidFill>
                <a:srgbClr val="666666"/>
              </a:solidFill>
              <a:highlight>
                <a:srgbClr val="FFFFFF"/>
              </a:highlight>
            </a:endParaRPr>
          </a:p>
          <a:p>
            <a:pPr indent="-298450" lvl="0" marL="457200" rtl="0" algn="l">
              <a:spcBef>
                <a:spcPts val="0"/>
              </a:spcBef>
              <a:spcAft>
                <a:spcPts val="0"/>
              </a:spcAft>
              <a:buClr>
                <a:srgbClr val="666666"/>
              </a:buClr>
              <a:buSzPts val="1100"/>
              <a:buAutoNum type="arabicPeriod"/>
            </a:pPr>
            <a:r>
              <a:rPr b="1" lang="en-GB" sz="1100">
                <a:solidFill>
                  <a:srgbClr val="666666"/>
                </a:solidFill>
                <a:highlight>
                  <a:srgbClr val="FFFFFF"/>
                </a:highlight>
              </a:rPr>
              <a:t>Internal CSS</a:t>
            </a:r>
            <a:br>
              <a:rPr b="1" lang="en-GB" sz="1100">
                <a:solidFill>
                  <a:srgbClr val="666666"/>
                </a:solidFill>
                <a:highlight>
                  <a:srgbClr val="FFFFFF"/>
                </a:highlight>
              </a:rPr>
            </a:br>
            <a:endParaRPr b="1" sz="1100">
              <a:solidFill>
                <a:srgbClr val="666666"/>
              </a:solidFill>
              <a:highlight>
                <a:srgbClr val="FFFFFF"/>
              </a:highlight>
            </a:endParaRPr>
          </a:p>
          <a:p>
            <a:pPr indent="-298450" lvl="0" marL="457200" rtl="0" algn="l">
              <a:spcBef>
                <a:spcPts val="0"/>
              </a:spcBef>
              <a:spcAft>
                <a:spcPts val="0"/>
              </a:spcAft>
              <a:buClr>
                <a:srgbClr val="666666"/>
              </a:buClr>
              <a:buSzPts val="1100"/>
              <a:buAutoNum type="arabicPeriod"/>
            </a:pPr>
            <a:r>
              <a:rPr b="1" lang="en-GB" sz="1100">
                <a:solidFill>
                  <a:srgbClr val="666666"/>
                </a:solidFill>
                <a:highlight>
                  <a:srgbClr val="FFFFFF"/>
                </a:highlight>
              </a:rPr>
              <a:t>External CSS</a:t>
            </a:r>
            <a:endParaRPr b="1" sz="1100">
              <a:solidFill>
                <a:srgbClr val="666666"/>
              </a:solidFill>
              <a:highlight>
                <a:srgbClr val="FFFFFF"/>
              </a:highlight>
            </a:endParaRPr>
          </a:p>
          <a:p>
            <a:pPr indent="0" lvl="0" marL="457200" rtl="0" algn="l">
              <a:lnSpc>
                <a:spcPct val="135714"/>
              </a:lnSpc>
              <a:spcBef>
                <a:spcPts val="200"/>
              </a:spcBef>
              <a:spcAft>
                <a:spcPts val="0"/>
              </a:spcAft>
              <a:buNone/>
            </a:pPr>
            <a:r>
              <a:t/>
            </a:r>
            <a:endParaRPr sz="1100">
              <a:solidFill>
                <a:srgbClr val="666666"/>
              </a:solidFill>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 name="Shape 509"/>
        <p:cNvGrpSpPr/>
        <p:nvPr/>
      </p:nvGrpSpPr>
      <p:grpSpPr>
        <a:xfrm>
          <a:off x="0" y="0"/>
          <a:ext cx="0" cy="0"/>
          <a:chOff x="0" y="0"/>
          <a:chExt cx="0" cy="0"/>
        </a:xfrm>
      </p:grpSpPr>
      <p:pic>
        <p:nvPicPr>
          <p:cNvPr id="510" name="Google Shape;510;p72"/>
          <p:cNvPicPr preferRelativeResize="0"/>
          <p:nvPr/>
        </p:nvPicPr>
        <p:blipFill>
          <a:blip r:embed="rId3">
            <a:alphaModFix/>
          </a:blip>
          <a:stretch>
            <a:fillRect/>
          </a:stretch>
        </p:blipFill>
        <p:spPr>
          <a:xfrm>
            <a:off x="650950" y="1345963"/>
            <a:ext cx="5383998" cy="3734550"/>
          </a:xfrm>
          <a:prstGeom prst="rect">
            <a:avLst/>
          </a:prstGeom>
          <a:noFill/>
          <a:ln>
            <a:noFill/>
          </a:ln>
        </p:spPr>
      </p:pic>
      <p:sp>
        <p:nvSpPr>
          <p:cNvPr id="511" name="Google Shape;511;p72"/>
          <p:cNvSpPr txBox="1"/>
          <p:nvPr>
            <p:ph type="title"/>
          </p:nvPr>
        </p:nvSpPr>
        <p:spPr>
          <a:xfrm>
            <a:off x="729450" y="5778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a:t>
            </a:r>
            <a:r>
              <a:rPr lang="en-GB"/>
              <a:t>lign-content:space-between;</a:t>
            </a:r>
            <a:endParaRPr/>
          </a:p>
        </p:txBody>
      </p:sp>
      <p:sp>
        <p:nvSpPr>
          <p:cNvPr id="512" name="Google Shape;512;p72"/>
          <p:cNvSpPr txBox="1"/>
          <p:nvPr/>
        </p:nvSpPr>
        <p:spPr>
          <a:xfrm>
            <a:off x="6346250" y="1924400"/>
            <a:ext cx="2660100" cy="692700"/>
          </a:xfrm>
          <a:prstGeom prst="rect">
            <a:avLst/>
          </a:prstGeom>
          <a:noFill/>
          <a:ln>
            <a:noFill/>
          </a:ln>
        </p:spPr>
        <p:txBody>
          <a:bodyPr anchorCtr="0" anchor="t" bIns="91425" lIns="91425" spcFirstLastPara="1" rIns="91425" wrap="square" tIns="91425">
            <a:spAutoFit/>
          </a:bodyPr>
          <a:lstStyle/>
          <a:p>
            <a:pPr indent="0" lvl="0" marL="0" marR="241300" rtl="0" algn="l">
              <a:lnSpc>
                <a:spcPct val="115000"/>
              </a:lnSpc>
              <a:spcBef>
                <a:spcPts val="0"/>
              </a:spcBef>
              <a:spcAft>
                <a:spcPts val="0"/>
              </a:spcAft>
              <a:buNone/>
            </a:pPr>
            <a:r>
              <a:rPr lang="en-GB" sz="1000">
                <a:solidFill>
                  <a:srgbClr val="222222"/>
                </a:solidFill>
                <a:highlight>
                  <a:srgbClr val="FFFFFF"/>
                </a:highlight>
                <a:latin typeface="Courier New"/>
                <a:ea typeface="Courier New"/>
                <a:cs typeface="Courier New"/>
                <a:sym typeface="Courier New"/>
              </a:rPr>
              <a:t>display: flex;</a:t>
            </a:r>
            <a:endParaRPr sz="1000">
              <a:solidFill>
                <a:srgbClr val="222222"/>
              </a:solidFill>
              <a:highlight>
                <a:srgbClr val="FFFFFF"/>
              </a:highlight>
              <a:latin typeface="Courier New"/>
              <a:ea typeface="Courier New"/>
              <a:cs typeface="Courier New"/>
              <a:sym typeface="Courier New"/>
            </a:endParaRPr>
          </a:p>
          <a:p>
            <a:pPr indent="0" lvl="0" marL="0" marR="241300" rtl="0" algn="l">
              <a:lnSpc>
                <a:spcPct val="115000"/>
              </a:lnSpc>
              <a:spcBef>
                <a:spcPts val="0"/>
              </a:spcBef>
              <a:spcAft>
                <a:spcPts val="0"/>
              </a:spcAft>
              <a:buNone/>
            </a:pPr>
            <a:r>
              <a:rPr lang="en-GB" sz="1000">
                <a:solidFill>
                  <a:srgbClr val="222222"/>
                </a:solidFill>
                <a:highlight>
                  <a:srgbClr val="FFFFFF"/>
                </a:highlight>
                <a:latin typeface="Courier New"/>
                <a:ea typeface="Courier New"/>
                <a:cs typeface="Courier New"/>
                <a:sym typeface="Courier New"/>
              </a:rPr>
              <a:t>flex-wrap: wrap;</a:t>
            </a:r>
            <a:endParaRPr sz="1000">
              <a:solidFill>
                <a:srgbClr val="222222"/>
              </a:solidFill>
              <a:highlight>
                <a:srgbClr val="FFFFFF"/>
              </a:highlight>
              <a:latin typeface="Courier New"/>
              <a:ea typeface="Courier New"/>
              <a:cs typeface="Courier New"/>
              <a:sym typeface="Courier New"/>
            </a:endParaRPr>
          </a:p>
          <a:p>
            <a:pPr indent="0" lvl="0" marL="0" marR="241300" rtl="0" algn="l">
              <a:lnSpc>
                <a:spcPct val="115000"/>
              </a:lnSpc>
              <a:spcBef>
                <a:spcPts val="0"/>
              </a:spcBef>
              <a:spcAft>
                <a:spcPts val="0"/>
              </a:spcAft>
              <a:buNone/>
            </a:pPr>
            <a:r>
              <a:rPr lang="en-GB" sz="1000">
                <a:solidFill>
                  <a:srgbClr val="222222"/>
                </a:solidFill>
                <a:highlight>
                  <a:srgbClr val="FFFFFF"/>
                </a:highlight>
                <a:latin typeface="Courier New"/>
                <a:ea typeface="Courier New"/>
                <a:cs typeface="Courier New"/>
                <a:sym typeface="Courier New"/>
              </a:rPr>
              <a:t>align-content:</a:t>
            </a:r>
            <a:r>
              <a:rPr b="1" lang="en-GB" sz="1000">
                <a:highlight>
                  <a:srgbClr val="FFFFFF"/>
                </a:highlight>
                <a:latin typeface="Courier New"/>
                <a:ea typeface="Courier New"/>
                <a:cs typeface="Courier New"/>
                <a:sym typeface="Courier New"/>
              </a:rPr>
              <a:t>space-between</a:t>
            </a:r>
            <a:r>
              <a:rPr lang="en-GB" sz="1000">
                <a:solidFill>
                  <a:srgbClr val="222222"/>
                </a:solidFill>
                <a:highlight>
                  <a:srgbClr val="FFFFFF"/>
                </a:highlight>
                <a:latin typeface="Courier New"/>
                <a:ea typeface="Courier New"/>
                <a:cs typeface="Courier New"/>
                <a:sym typeface="Courier New"/>
              </a:rPr>
              <a:t>;</a:t>
            </a:r>
            <a:endParaRPr sz="1000">
              <a:solidFill>
                <a:srgbClr val="222222"/>
              </a:solidFill>
              <a:highlight>
                <a:srgbClr val="FFFFFF"/>
              </a:highlight>
              <a:latin typeface="Courier New"/>
              <a:ea typeface="Courier New"/>
              <a:cs typeface="Courier New"/>
              <a:sym typeface="Courier New"/>
            </a:endParaRPr>
          </a:p>
        </p:txBody>
      </p:sp>
      <p:pic>
        <p:nvPicPr>
          <p:cNvPr id="513" name="Google Shape;513;p72"/>
          <p:cNvPicPr preferRelativeResize="0"/>
          <p:nvPr/>
        </p:nvPicPr>
        <p:blipFill>
          <a:blip r:embed="rId4">
            <a:alphaModFix/>
          </a:blip>
          <a:stretch>
            <a:fillRect/>
          </a:stretch>
        </p:blipFill>
        <p:spPr>
          <a:xfrm>
            <a:off x="950400" y="2108350"/>
            <a:ext cx="4868476" cy="2576975"/>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7" name="Shape 517"/>
        <p:cNvGrpSpPr/>
        <p:nvPr/>
      </p:nvGrpSpPr>
      <p:grpSpPr>
        <a:xfrm>
          <a:off x="0" y="0"/>
          <a:ext cx="0" cy="0"/>
          <a:chOff x="0" y="0"/>
          <a:chExt cx="0" cy="0"/>
        </a:xfrm>
      </p:grpSpPr>
      <p:pic>
        <p:nvPicPr>
          <p:cNvPr id="518" name="Google Shape;518;p73"/>
          <p:cNvPicPr preferRelativeResize="0"/>
          <p:nvPr/>
        </p:nvPicPr>
        <p:blipFill>
          <a:blip r:embed="rId3">
            <a:alphaModFix/>
          </a:blip>
          <a:stretch>
            <a:fillRect/>
          </a:stretch>
        </p:blipFill>
        <p:spPr>
          <a:xfrm>
            <a:off x="657975" y="1315450"/>
            <a:ext cx="5433575" cy="3768975"/>
          </a:xfrm>
          <a:prstGeom prst="rect">
            <a:avLst/>
          </a:prstGeom>
          <a:noFill/>
          <a:ln>
            <a:noFill/>
          </a:ln>
        </p:spPr>
      </p:pic>
      <p:sp>
        <p:nvSpPr>
          <p:cNvPr id="519" name="Google Shape;519;p73"/>
          <p:cNvSpPr txBox="1"/>
          <p:nvPr>
            <p:ph type="title"/>
          </p:nvPr>
        </p:nvSpPr>
        <p:spPr>
          <a:xfrm>
            <a:off x="729450" y="5778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align-content:space-around;</a:t>
            </a:r>
            <a:endParaRPr/>
          </a:p>
        </p:txBody>
      </p:sp>
      <p:sp>
        <p:nvSpPr>
          <p:cNvPr id="520" name="Google Shape;520;p73"/>
          <p:cNvSpPr txBox="1"/>
          <p:nvPr/>
        </p:nvSpPr>
        <p:spPr>
          <a:xfrm>
            <a:off x="6346250" y="1924400"/>
            <a:ext cx="2660100" cy="692700"/>
          </a:xfrm>
          <a:prstGeom prst="rect">
            <a:avLst/>
          </a:prstGeom>
          <a:noFill/>
          <a:ln>
            <a:noFill/>
          </a:ln>
        </p:spPr>
        <p:txBody>
          <a:bodyPr anchorCtr="0" anchor="t" bIns="91425" lIns="91425" spcFirstLastPara="1" rIns="91425" wrap="square" tIns="91425">
            <a:spAutoFit/>
          </a:bodyPr>
          <a:lstStyle/>
          <a:p>
            <a:pPr indent="0" lvl="0" marL="0" marR="241300" rtl="0" algn="l">
              <a:lnSpc>
                <a:spcPct val="115000"/>
              </a:lnSpc>
              <a:spcBef>
                <a:spcPts val="0"/>
              </a:spcBef>
              <a:spcAft>
                <a:spcPts val="0"/>
              </a:spcAft>
              <a:buNone/>
            </a:pPr>
            <a:r>
              <a:rPr lang="en-GB" sz="1000">
                <a:solidFill>
                  <a:srgbClr val="222222"/>
                </a:solidFill>
                <a:highlight>
                  <a:srgbClr val="FFFFFF"/>
                </a:highlight>
                <a:latin typeface="Courier New"/>
                <a:ea typeface="Courier New"/>
                <a:cs typeface="Courier New"/>
                <a:sym typeface="Courier New"/>
              </a:rPr>
              <a:t>display: flex;</a:t>
            </a:r>
            <a:endParaRPr sz="1000">
              <a:solidFill>
                <a:srgbClr val="222222"/>
              </a:solidFill>
              <a:highlight>
                <a:srgbClr val="FFFFFF"/>
              </a:highlight>
              <a:latin typeface="Courier New"/>
              <a:ea typeface="Courier New"/>
              <a:cs typeface="Courier New"/>
              <a:sym typeface="Courier New"/>
            </a:endParaRPr>
          </a:p>
          <a:p>
            <a:pPr indent="0" lvl="0" marL="0" marR="241300" rtl="0" algn="l">
              <a:lnSpc>
                <a:spcPct val="115000"/>
              </a:lnSpc>
              <a:spcBef>
                <a:spcPts val="0"/>
              </a:spcBef>
              <a:spcAft>
                <a:spcPts val="0"/>
              </a:spcAft>
              <a:buNone/>
            </a:pPr>
            <a:r>
              <a:rPr lang="en-GB" sz="1000">
                <a:solidFill>
                  <a:srgbClr val="222222"/>
                </a:solidFill>
                <a:highlight>
                  <a:srgbClr val="FFFFFF"/>
                </a:highlight>
                <a:latin typeface="Courier New"/>
                <a:ea typeface="Courier New"/>
                <a:cs typeface="Courier New"/>
                <a:sym typeface="Courier New"/>
              </a:rPr>
              <a:t>flex-wrap: wrap;</a:t>
            </a:r>
            <a:endParaRPr sz="1000">
              <a:solidFill>
                <a:srgbClr val="222222"/>
              </a:solidFill>
              <a:highlight>
                <a:srgbClr val="FFFFFF"/>
              </a:highlight>
              <a:latin typeface="Courier New"/>
              <a:ea typeface="Courier New"/>
              <a:cs typeface="Courier New"/>
              <a:sym typeface="Courier New"/>
            </a:endParaRPr>
          </a:p>
          <a:p>
            <a:pPr indent="0" lvl="0" marL="0" marR="241300" rtl="0" algn="l">
              <a:lnSpc>
                <a:spcPct val="115000"/>
              </a:lnSpc>
              <a:spcBef>
                <a:spcPts val="0"/>
              </a:spcBef>
              <a:spcAft>
                <a:spcPts val="0"/>
              </a:spcAft>
              <a:buNone/>
            </a:pPr>
            <a:r>
              <a:rPr lang="en-GB" sz="1000">
                <a:solidFill>
                  <a:srgbClr val="222222"/>
                </a:solidFill>
                <a:highlight>
                  <a:srgbClr val="FFFFFF"/>
                </a:highlight>
                <a:latin typeface="Courier New"/>
                <a:ea typeface="Courier New"/>
                <a:cs typeface="Courier New"/>
                <a:sym typeface="Courier New"/>
              </a:rPr>
              <a:t>align-content:</a:t>
            </a:r>
            <a:r>
              <a:rPr b="1" lang="en-GB" sz="1000">
                <a:highlight>
                  <a:srgbClr val="FFFFFF"/>
                </a:highlight>
                <a:latin typeface="Courier New"/>
                <a:ea typeface="Courier New"/>
                <a:cs typeface="Courier New"/>
                <a:sym typeface="Courier New"/>
              </a:rPr>
              <a:t>space-around</a:t>
            </a:r>
            <a:r>
              <a:rPr lang="en-GB" sz="1000">
                <a:solidFill>
                  <a:srgbClr val="222222"/>
                </a:solidFill>
                <a:highlight>
                  <a:srgbClr val="FFFFFF"/>
                </a:highlight>
                <a:latin typeface="Courier New"/>
                <a:ea typeface="Courier New"/>
                <a:cs typeface="Courier New"/>
                <a:sym typeface="Courier New"/>
              </a:rPr>
              <a:t>;</a:t>
            </a:r>
            <a:endParaRPr sz="1000">
              <a:solidFill>
                <a:srgbClr val="222222"/>
              </a:solidFill>
              <a:highlight>
                <a:srgbClr val="FFFFFF"/>
              </a:highlight>
              <a:latin typeface="Courier New"/>
              <a:ea typeface="Courier New"/>
              <a:cs typeface="Courier New"/>
              <a:sym typeface="Courier New"/>
            </a:endParaRPr>
          </a:p>
        </p:txBody>
      </p:sp>
      <p:pic>
        <p:nvPicPr>
          <p:cNvPr id="521" name="Google Shape;521;p73"/>
          <p:cNvPicPr preferRelativeResize="0"/>
          <p:nvPr/>
        </p:nvPicPr>
        <p:blipFill>
          <a:blip r:embed="rId4">
            <a:alphaModFix/>
          </a:blip>
          <a:stretch>
            <a:fillRect/>
          </a:stretch>
        </p:blipFill>
        <p:spPr>
          <a:xfrm>
            <a:off x="960563" y="2122500"/>
            <a:ext cx="4828399" cy="2555750"/>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5" name="Shape 525"/>
        <p:cNvGrpSpPr/>
        <p:nvPr/>
      </p:nvGrpSpPr>
      <p:grpSpPr>
        <a:xfrm>
          <a:off x="0" y="0"/>
          <a:ext cx="0" cy="0"/>
          <a:chOff x="0" y="0"/>
          <a:chExt cx="0" cy="0"/>
        </a:xfrm>
      </p:grpSpPr>
      <p:pic>
        <p:nvPicPr>
          <p:cNvPr id="526" name="Google Shape;526;p74"/>
          <p:cNvPicPr preferRelativeResize="0"/>
          <p:nvPr/>
        </p:nvPicPr>
        <p:blipFill>
          <a:blip r:embed="rId3">
            <a:alphaModFix/>
          </a:blip>
          <a:stretch>
            <a:fillRect/>
          </a:stretch>
        </p:blipFill>
        <p:spPr>
          <a:xfrm>
            <a:off x="729450" y="1328225"/>
            <a:ext cx="5305499" cy="3680124"/>
          </a:xfrm>
          <a:prstGeom prst="rect">
            <a:avLst/>
          </a:prstGeom>
          <a:noFill/>
          <a:ln>
            <a:noFill/>
          </a:ln>
        </p:spPr>
      </p:pic>
      <p:sp>
        <p:nvSpPr>
          <p:cNvPr id="527" name="Google Shape;527;p74"/>
          <p:cNvSpPr txBox="1"/>
          <p:nvPr>
            <p:ph type="title"/>
          </p:nvPr>
        </p:nvSpPr>
        <p:spPr>
          <a:xfrm>
            <a:off x="729450" y="5778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align-content:space-evenly;</a:t>
            </a:r>
            <a:endParaRPr/>
          </a:p>
        </p:txBody>
      </p:sp>
      <p:sp>
        <p:nvSpPr>
          <p:cNvPr id="528" name="Google Shape;528;p74"/>
          <p:cNvSpPr txBox="1"/>
          <p:nvPr/>
        </p:nvSpPr>
        <p:spPr>
          <a:xfrm>
            <a:off x="6346250" y="1924400"/>
            <a:ext cx="2660100" cy="692700"/>
          </a:xfrm>
          <a:prstGeom prst="rect">
            <a:avLst/>
          </a:prstGeom>
          <a:noFill/>
          <a:ln>
            <a:noFill/>
          </a:ln>
        </p:spPr>
        <p:txBody>
          <a:bodyPr anchorCtr="0" anchor="t" bIns="91425" lIns="91425" spcFirstLastPara="1" rIns="91425" wrap="square" tIns="91425">
            <a:spAutoFit/>
          </a:bodyPr>
          <a:lstStyle/>
          <a:p>
            <a:pPr indent="0" lvl="0" marL="0" marR="241300" rtl="0" algn="l">
              <a:lnSpc>
                <a:spcPct val="115000"/>
              </a:lnSpc>
              <a:spcBef>
                <a:spcPts val="0"/>
              </a:spcBef>
              <a:spcAft>
                <a:spcPts val="0"/>
              </a:spcAft>
              <a:buNone/>
            </a:pPr>
            <a:r>
              <a:rPr lang="en-GB" sz="1000">
                <a:solidFill>
                  <a:srgbClr val="222222"/>
                </a:solidFill>
                <a:highlight>
                  <a:srgbClr val="FFFFFF"/>
                </a:highlight>
                <a:latin typeface="Courier New"/>
                <a:ea typeface="Courier New"/>
                <a:cs typeface="Courier New"/>
                <a:sym typeface="Courier New"/>
              </a:rPr>
              <a:t>display: flex;</a:t>
            </a:r>
            <a:endParaRPr sz="1000">
              <a:solidFill>
                <a:srgbClr val="222222"/>
              </a:solidFill>
              <a:highlight>
                <a:srgbClr val="FFFFFF"/>
              </a:highlight>
              <a:latin typeface="Courier New"/>
              <a:ea typeface="Courier New"/>
              <a:cs typeface="Courier New"/>
              <a:sym typeface="Courier New"/>
            </a:endParaRPr>
          </a:p>
          <a:p>
            <a:pPr indent="0" lvl="0" marL="0" marR="241300" rtl="0" algn="l">
              <a:lnSpc>
                <a:spcPct val="115000"/>
              </a:lnSpc>
              <a:spcBef>
                <a:spcPts val="0"/>
              </a:spcBef>
              <a:spcAft>
                <a:spcPts val="0"/>
              </a:spcAft>
              <a:buNone/>
            </a:pPr>
            <a:r>
              <a:rPr lang="en-GB" sz="1000">
                <a:solidFill>
                  <a:srgbClr val="222222"/>
                </a:solidFill>
                <a:highlight>
                  <a:srgbClr val="FFFFFF"/>
                </a:highlight>
                <a:latin typeface="Courier New"/>
                <a:ea typeface="Courier New"/>
                <a:cs typeface="Courier New"/>
                <a:sym typeface="Courier New"/>
              </a:rPr>
              <a:t>flex-wrap: wrap;</a:t>
            </a:r>
            <a:endParaRPr sz="1000">
              <a:solidFill>
                <a:srgbClr val="222222"/>
              </a:solidFill>
              <a:highlight>
                <a:srgbClr val="FFFFFF"/>
              </a:highlight>
              <a:latin typeface="Courier New"/>
              <a:ea typeface="Courier New"/>
              <a:cs typeface="Courier New"/>
              <a:sym typeface="Courier New"/>
            </a:endParaRPr>
          </a:p>
          <a:p>
            <a:pPr indent="0" lvl="0" marL="0" marR="241300" rtl="0" algn="l">
              <a:lnSpc>
                <a:spcPct val="115000"/>
              </a:lnSpc>
              <a:spcBef>
                <a:spcPts val="0"/>
              </a:spcBef>
              <a:spcAft>
                <a:spcPts val="0"/>
              </a:spcAft>
              <a:buNone/>
            </a:pPr>
            <a:r>
              <a:rPr lang="en-GB" sz="1000">
                <a:solidFill>
                  <a:srgbClr val="222222"/>
                </a:solidFill>
                <a:highlight>
                  <a:srgbClr val="FFFFFF"/>
                </a:highlight>
                <a:latin typeface="Courier New"/>
                <a:ea typeface="Courier New"/>
                <a:cs typeface="Courier New"/>
                <a:sym typeface="Courier New"/>
              </a:rPr>
              <a:t>align-content:</a:t>
            </a:r>
            <a:r>
              <a:rPr b="1" lang="en-GB" sz="1000">
                <a:highlight>
                  <a:srgbClr val="FFFFFF"/>
                </a:highlight>
                <a:latin typeface="Courier New"/>
                <a:ea typeface="Courier New"/>
                <a:cs typeface="Courier New"/>
                <a:sym typeface="Courier New"/>
              </a:rPr>
              <a:t>space-evenly</a:t>
            </a:r>
            <a:r>
              <a:rPr lang="en-GB" sz="1000">
                <a:solidFill>
                  <a:srgbClr val="222222"/>
                </a:solidFill>
                <a:highlight>
                  <a:srgbClr val="FFFFFF"/>
                </a:highlight>
                <a:latin typeface="Courier New"/>
                <a:ea typeface="Courier New"/>
                <a:cs typeface="Courier New"/>
                <a:sym typeface="Courier New"/>
              </a:rPr>
              <a:t>;</a:t>
            </a:r>
            <a:endParaRPr sz="1000">
              <a:solidFill>
                <a:srgbClr val="222222"/>
              </a:solidFill>
              <a:highlight>
                <a:srgbClr val="FFFFFF"/>
              </a:highlight>
              <a:latin typeface="Courier New"/>
              <a:ea typeface="Courier New"/>
              <a:cs typeface="Courier New"/>
              <a:sym typeface="Courier New"/>
            </a:endParaRPr>
          </a:p>
        </p:txBody>
      </p:sp>
      <p:pic>
        <p:nvPicPr>
          <p:cNvPr id="529" name="Google Shape;529;p74"/>
          <p:cNvPicPr preferRelativeResize="0"/>
          <p:nvPr/>
        </p:nvPicPr>
        <p:blipFill>
          <a:blip r:embed="rId4">
            <a:alphaModFix/>
          </a:blip>
          <a:stretch>
            <a:fillRect/>
          </a:stretch>
        </p:blipFill>
        <p:spPr>
          <a:xfrm>
            <a:off x="1066700" y="2030075"/>
            <a:ext cx="4708950" cy="2492525"/>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3" name="Shape 533"/>
        <p:cNvGrpSpPr/>
        <p:nvPr/>
      </p:nvGrpSpPr>
      <p:grpSpPr>
        <a:xfrm>
          <a:off x="0" y="0"/>
          <a:ext cx="0" cy="0"/>
          <a:chOff x="0" y="0"/>
          <a:chExt cx="0" cy="0"/>
        </a:xfrm>
      </p:grpSpPr>
      <p:pic>
        <p:nvPicPr>
          <p:cNvPr id="534" name="Google Shape;534;p75"/>
          <p:cNvPicPr preferRelativeResize="0"/>
          <p:nvPr/>
        </p:nvPicPr>
        <p:blipFill>
          <a:blip r:embed="rId3">
            <a:alphaModFix/>
          </a:blip>
          <a:stretch>
            <a:fillRect/>
          </a:stretch>
        </p:blipFill>
        <p:spPr>
          <a:xfrm>
            <a:off x="615525" y="1288874"/>
            <a:ext cx="5476025" cy="3798426"/>
          </a:xfrm>
          <a:prstGeom prst="rect">
            <a:avLst/>
          </a:prstGeom>
          <a:noFill/>
          <a:ln>
            <a:noFill/>
          </a:ln>
        </p:spPr>
      </p:pic>
      <p:sp>
        <p:nvSpPr>
          <p:cNvPr id="535" name="Google Shape;535;p75"/>
          <p:cNvSpPr txBox="1"/>
          <p:nvPr>
            <p:ph type="title"/>
          </p:nvPr>
        </p:nvSpPr>
        <p:spPr>
          <a:xfrm>
            <a:off x="729450" y="5778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align-content:initial;</a:t>
            </a:r>
            <a:endParaRPr/>
          </a:p>
        </p:txBody>
      </p:sp>
      <p:sp>
        <p:nvSpPr>
          <p:cNvPr id="536" name="Google Shape;536;p75"/>
          <p:cNvSpPr txBox="1"/>
          <p:nvPr/>
        </p:nvSpPr>
        <p:spPr>
          <a:xfrm>
            <a:off x="6346250" y="1924400"/>
            <a:ext cx="2660100" cy="692700"/>
          </a:xfrm>
          <a:prstGeom prst="rect">
            <a:avLst/>
          </a:prstGeom>
          <a:noFill/>
          <a:ln>
            <a:noFill/>
          </a:ln>
        </p:spPr>
        <p:txBody>
          <a:bodyPr anchorCtr="0" anchor="t" bIns="91425" lIns="91425" spcFirstLastPara="1" rIns="91425" wrap="square" tIns="91425">
            <a:spAutoFit/>
          </a:bodyPr>
          <a:lstStyle/>
          <a:p>
            <a:pPr indent="0" lvl="0" marL="0" marR="241300" rtl="0" algn="l">
              <a:lnSpc>
                <a:spcPct val="115000"/>
              </a:lnSpc>
              <a:spcBef>
                <a:spcPts val="0"/>
              </a:spcBef>
              <a:spcAft>
                <a:spcPts val="0"/>
              </a:spcAft>
              <a:buNone/>
            </a:pPr>
            <a:r>
              <a:rPr lang="en-GB" sz="1000">
                <a:solidFill>
                  <a:srgbClr val="222222"/>
                </a:solidFill>
                <a:highlight>
                  <a:srgbClr val="FFFFFF"/>
                </a:highlight>
                <a:latin typeface="Courier New"/>
                <a:ea typeface="Courier New"/>
                <a:cs typeface="Courier New"/>
                <a:sym typeface="Courier New"/>
              </a:rPr>
              <a:t>display: flex;</a:t>
            </a:r>
            <a:endParaRPr sz="1000">
              <a:solidFill>
                <a:srgbClr val="222222"/>
              </a:solidFill>
              <a:highlight>
                <a:srgbClr val="FFFFFF"/>
              </a:highlight>
              <a:latin typeface="Courier New"/>
              <a:ea typeface="Courier New"/>
              <a:cs typeface="Courier New"/>
              <a:sym typeface="Courier New"/>
            </a:endParaRPr>
          </a:p>
          <a:p>
            <a:pPr indent="0" lvl="0" marL="0" marR="241300" rtl="0" algn="l">
              <a:lnSpc>
                <a:spcPct val="115000"/>
              </a:lnSpc>
              <a:spcBef>
                <a:spcPts val="0"/>
              </a:spcBef>
              <a:spcAft>
                <a:spcPts val="0"/>
              </a:spcAft>
              <a:buNone/>
            </a:pPr>
            <a:r>
              <a:rPr lang="en-GB" sz="1000">
                <a:solidFill>
                  <a:srgbClr val="222222"/>
                </a:solidFill>
                <a:highlight>
                  <a:srgbClr val="FFFFFF"/>
                </a:highlight>
                <a:latin typeface="Courier New"/>
                <a:ea typeface="Courier New"/>
                <a:cs typeface="Courier New"/>
                <a:sym typeface="Courier New"/>
              </a:rPr>
              <a:t>flex-wrap: wrap;</a:t>
            </a:r>
            <a:endParaRPr sz="1000">
              <a:solidFill>
                <a:srgbClr val="222222"/>
              </a:solidFill>
              <a:highlight>
                <a:srgbClr val="FFFFFF"/>
              </a:highlight>
              <a:latin typeface="Courier New"/>
              <a:ea typeface="Courier New"/>
              <a:cs typeface="Courier New"/>
              <a:sym typeface="Courier New"/>
            </a:endParaRPr>
          </a:p>
          <a:p>
            <a:pPr indent="0" lvl="0" marL="0" marR="241300" rtl="0" algn="l">
              <a:lnSpc>
                <a:spcPct val="115000"/>
              </a:lnSpc>
              <a:spcBef>
                <a:spcPts val="0"/>
              </a:spcBef>
              <a:spcAft>
                <a:spcPts val="0"/>
              </a:spcAft>
              <a:buNone/>
            </a:pPr>
            <a:r>
              <a:rPr lang="en-GB" sz="1000">
                <a:solidFill>
                  <a:srgbClr val="222222"/>
                </a:solidFill>
                <a:highlight>
                  <a:srgbClr val="FFFFFF"/>
                </a:highlight>
                <a:latin typeface="Courier New"/>
                <a:ea typeface="Courier New"/>
                <a:cs typeface="Courier New"/>
                <a:sym typeface="Courier New"/>
              </a:rPr>
              <a:t>align-content:</a:t>
            </a:r>
            <a:r>
              <a:rPr b="1" lang="en-GB" sz="1000">
                <a:highlight>
                  <a:srgbClr val="FFFFFF"/>
                </a:highlight>
                <a:latin typeface="Courier New"/>
                <a:ea typeface="Courier New"/>
                <a:cs typeface="Courier New"/>
                <a:sym typeface="Courier New"/>
              </a:rPr>
              <a:t>initial</a:t>
            </a:r>
            <a:r>
              <a:rPr lang="en-GB" sz="1000">
                <a:solidFill>
                  <a:srgbClr val="222222"/>
                </a:solidFill>
                <a:highlight>
                  <a:srgbClr val="FFFFFF"/>
                </a:highlight>
                <a:latin typeface="Courier New"/>
                <a:ea typeface="Courier New"/>
                <a:cs typeface="Courier New"/>
                <a:sym typeface="Courier New"/>
              </a:rPr>
              <a:t>;</a:t>
            </a:r>
            <a:endParaRPr sz="1000">
              <a:solidFill>
                <a:srgbClr val="222222"/>
              </a:solidFill>
              <a:highlight>
                <a:srgbClr val="FFFFFF"/>
              </a:highlight>
              <a:latin typeface="Courier New"/>
              <a:ea typeface="Courier New"/>
              <a:cs typeface="Courier New"/>
              <a:sym typeface="Courier New"/>
            </a:endParaRPr>
          </a:p>
        </p:txBody>
      </p:sp>
      <p:pic>
        <p:nvPicPr>
          <p:cNvPr id="537" name="Google Shape;537;p75"/>
          <p:cNvPicPr preferRelativeResize="0"/>
          <p:nvPr/>
        </p:nvPicPr>
        <p:blipFill>
          <a:blip r:embed="rId4">
            <a:alphaModFix/>
          </a:blip>
          <a:stretch>
            <a:fillRect/>
          </a:stretch>
        </p:blipFill>
        <p:spPr>
          <a:xfrm>
            <a:off x="856800" y="2129575"/>
            <a:ext cx="4803175" cy="2542425"/>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1" name="Shape 541"/>
        <p:cNvGrpSpPr/>
        <p:nvPr/>
      </p:nvGrpSpPr>
      <p:grpSpPr>
        <a:xfrm>
          <a:off x="0" y="0"/>
          <a:ext cx="0" cy="0"/>
          <a:chOff x="0" y="0"/>
          <a:chExt cx="0" cy="0"/>
        </a:xfrm>
      </p:grpSpPr>
      <p:sp>
        <p:nvSpPr>
          <p:cNvPr id="542" name="Google Shape;542;p76"/>
          <p:cNvSpPr txBox="1"/>
          <p:nvPr>
            <p:ph type="title"/>
          </p:nvPr>
        </p:nvSpPr>
        <p:spPr>
          <a:xfrm>
            <a:off x="729450" y="5778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z-index property</a:t>
            </a:r>
            <a:endParaRPr/>
          </a:p>
        </p:txBody>
      </p:sp>
      <p:sp>
        <p:nvSpPr>
          <p:cNvPr id="543" name="Google Shape;543;p76"/>
          <p:cNvSpPr txBox="1"/>
          <p:nvPr/>
        </p:nvSpPr>
        <p:spPr>
          <a:xfrm>
            <a:off x="729450" y="1705075"/>
            <a:ext cx="7688700" cy="16548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lang="en-GB" sz="1050">
                <a:solidFill>
                  <a:srgbClr val="666666"/>
                </a:solidFill>
                <a:latin typeface="Lato"/>
                <a:ea typeface="Lato"/>
                <a:cs typeface="Lato"/>
                <a:sym typeface="Lato"/>
              </a:rPr>
              <a:t>The z-index property specifies the stack order of an element.</a:t>
            </a:r>
            <a:endParaRPr sz="1050">
              <a:solidFill>
                <a:srgbClr val="666666"/>
              </a:solidFill>
              <a:latin typeface="Lato"/>
              <a:ea typeface="Lato"/>
              <a:cs typeface="Lato"/>
              <a:sym typeface="Lato"/>
            </a:endParaRPr>
          </a:p>
          <a:p>
            <a:pPr indent="0" lvl="0" marL="0" rtl="0" algn="l">
              <a:lnSpc>
                <a:spcPct val="135714"/>
              </a:lnSpc>
              <a:spcBef>
                <a:spcPts val="0"/>
              </a:spcBef>
              <a:spcAft>
                <a:spcPts val="0"/>
              </a:spcAft>
              <a:buNone/>
            </a:pPr>
            <a:r>
              <a:t/>
            </a:r>
            <a:endParaRPr sz="1050">
              <a:solidFill>
                <a:srgbClr val="666666"/>
              </a:solidFill>
              <a:latin typeface="Lato"/>
              <a:ea typeface="Lato"/>
              <a:cs typeface="Lato"/>
              <a:sym typeface="Lato"/>
            </a:endParaRPr>
          </a:p>
          <a:p>
            <a:pPr indent="0" lvl="0" marL="0" rtl="0" algn="l">
              <a:lnSpc>
                <a:spcPct val="135714"/>
              </a:lnSpc>
              <a:spcBef>
                <a:spcPts val="0"/>
              </a:spcBef>
              <a:spcAft>
                <a:spcPts val="0"/>
              </a:spcAft>
              <a:buNone/>
            </a:pPr>
            <a:r>
              <a:rPr lang="en-GB" sz="1050">
                <a:solidFill>
                  <a:srgbClr val="666666"/>
                </a:solidFill>
                <a:latin typeface="Lato"/>
                <a:ea typeface="Lato"/>
                <a:cs typeface="Lato"/>
                <a:sym typeface="Lato"/>
              </a:rPr>
              <a:t>An element with greater stack order is always in front of an element with a lower stack order.</a:t>
            </a:r>
            <a:endParaRPr sz="1050">
              <a:solidFill>
                <a:srgbClr val="666666"/>
              </a:solidFill>
              <a:latin typeface="Lato"/>
              <a:ea typeface="Lato"/>
              <a:cs typeface="Lato"/>
              <a:sym typeface="Lato"/>
            </a:endParaRPr>
          </a:p>
          <a:p>
            <a:pPr indent="0" lvl="0" marL="0" rtl="0" algn="l">
              <a:lnSpc>
                <a:spcPct val="135714"/>
              </a:lnSpc>
              <a:spcBef>
                <a:spcPts val="0"/>
              </a:spcBef>
              <a:spcAft>
                <a:spcPts val="0"/>
              </a:spcAft>
              <a:buNone/>
            </a:pPr>
            <a:r>
              <a:t/>
            </a:r>
            <a:endParaRPr sz="1050">
              <a:solidFill>
                <a:srgbClr val="666666"/>
              </a:solidFill>
              <a:latin typeface="Lato"/>
              <a:ea typeface="Lato"/>
              <a:cs typeface="Lato"/>
              <a:sym typeface="Lato"/>
            </a:endParaRPr>
          </a:p>
          <a:p>
            <a:pPr indent="0" lvl="0" marL="0" rtl="0" algn="l">
              <a:lnSpc>
                <a:spcPct val="135714"/>
              </a:lnSpc>
              <a:spcBef>
                <a:spcPts val="0"/>
              </a:spcBef>
              <a:spcAft>
                <a:spcPts val="0"/>
              </a:spcAft>
              <a:buNone/>
            </a:pPr>
            <a:r>
              <a:rPr lang="en-GB" sz="1050">
                <a:solidFill>
                  <a:srgbClr val="666666"/>
                </a:solidFill>
                <a:latin typeface="Lato"/>
                <a:ea typeface="Lato"/>
                <a:cs typeface="Lato"/>
                <a:sym typeface="Lato"/>
              </a:rPr>
              <a:t>Note: z-index only works on positioned elements (position: absolute, position: relative, position: fixed, or position:</a:t>
            </a:r>
            <a:endParaRPr sz="1050">
              <a:solidFill>
                <a:srgbClr val="666666"/>
              </a:solidFill>
              <a:latin typeface="Lato"/>
              <a:ea typeface="Lato"/>
              <a:cs typeface="Lato"/>
              <a:sym typeface="Lato"/>
            </a:endParaRPr>
          </a:p>
          <a:p>
            <a:pPr indent="0" lvl="0" marL="0" rtl="0" algn="l">
              <a:lnSpc>
                <a:spcPct val="135714"/>
              </a:lnSpc>
              <a:spcBef>
                <a:spcPts val="0"/>
              </a:spcBef>
              <a:spcAft>
                <a:spcPts val="0"/>
              </a:spcAft>
              <a:buNone/>
            </a:pPr>
            <a:r>
              <a:rPr lang="en-GB" sz="1050">
                <a:solidFill>
                  <a:srgbClr val="666666"/>
                </a:solidFill>
                <a:latin typeface="Lato"/>
                <a:ea typeface="Lato"/>
                <a:cs typeface="Lato"/>
                <a:sym typeface="Lato"/>
              </a:rPr>
              <a:t>sticky).</a:t>
            </a:r>
            <a:endParaRPr sz="1050">
              <a:solidFill>
                <a:srgbClr val="666666"/>
              </a:solidFill>
              <a:latin typeface="Lato"/>
              <a:ea typeface="Lato"/>
              <a:cs typeface="Lato"/>
              <a:sym typeface="Lato"/>
            </a:endParaRPr>
          </a:p>
          <a:p>
            <a:pPr indent="0" lvl="0" marL="0" marR="241300" rtl="0" algn="l">
              <a:lnSpc>
                <a:spcPct val="115000"/>
              </a:lnSpc>
              <a:spcBef>
                <a:spcPts val="0"/>
              </a:spcBef>
              <a:spcAft>
                <a:spcPts val="0"/>
              </a:spcAft>
              <a:buNone/>
            </a:pPr>
            <a:r>
              <a:t/>
            </a:r>
            <a:endParaRPr sz="1000">
              <a:solidFill>
                <a:srgbClr val="666666"/>
              </a:solidFill>
              <a:latin typeface="Lato"/>
              <a:ea typeface="Lato"/>
              <a:cs typeface="Lato"/>
              <a:sym typeface="Lato"/>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7" name="Shape 547"/>
        <p:cNvGrpSpPr/>
        <p:nvPr/>
      </p:nvGrpSpPr>
      <p:grpSpPr>
        <a:xfrm>
          <a:off x="0" y="0"/>
          <a:ext cx="0" cy="0"/>
          <a:chOff x="0" y="0"/>
          <a:chExt cx="0" cy="0"/>
        </a:xfrm>
      </p:grpSpPr>
      <p:pic>
        <p:nvPicPr>
          <p:cNvPr id="548" name="Google Shape;548;p77"/>
          <p:cNvPicPr preferRelativeResize="0"/>
          <p:nvPr/>
        </p:nvPicPr>
        <p:blipFill>
          <a:blip r:embed="rId3">
            <a:alphaModFix/>
          </a:blip>
          <a:stretch>
            <a:fillRect/>
          </a:stretch>
        </p:blipFill>
        <p:spPr>
          <a:xfrm>
            <a:off x="4146425" y="1390325"/>
            <a:ext cx="4849826" cy="3364050"/>
          </a:xfrm>
          <a:prstGeom prst="rect">
            <a:avLst/>
          </a:prstGeom>
          <a:noFill/>
          <a:ln>
            <a:noFill/>
          </a:ln>
        </p:spPr>
      </p:pic>
      <p:sp>
        <p:nvSpPr>
          <p:cNvPr id="549" name="Google Shape;549;p77"/>
          <p:cNvSpPr txBox="1"/>
          <p:nvPr>
            <p:ph type="title"/>
          </p:nvPr>
        </p:nvSpPr>
        <p:spPr>
          <a:xfrm>
            <a:off x="729450" y="5778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z-index property</a:t>
            </a:r>
            <a:endParaRPr/>
          </a:p>
        </p:txBody>
      </p:sp>
      <p:sp>
        <p:nvSpPr>
          <p:cNvPr id="550" name="Google Shape;550;p77"/>
          <p:cNvSpPr txBox="1"/>
          <p:nvPr/>
        </p:nvSpPr>
        <p:spPr>
          <a:xfrm>
            <a:off x="727650" y="1390325"/>
            <a:ext cx="7688700" cy="34170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lang="en-GB" sz="1050">
                <a:solidFill>
                  <a:srgbClr val="666666"/>
                </a:solidFill>
                <a:latin typeface="Courier New"/>
                <a:ea typeface="Courier New"/>
                <a:cs typeface="Courier New"/>
                <a:sym typeface="Courier New"/>
              </a:rPr>
              <a:t>&lt;div style="background-color:red;</a:t>
            </a:r>
            <a:endParaRPr sz="1050">
              <a:solidFill>
                <a:srgbClr val="666666"/>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GB" sz="1050">
                <a:solidFill>
                  <a:srgbClr val="666666"/>
                </a:solidFill>
                <a:latin typeface="Courier New"/>
                <a:ea typeface="Courier New"/>
                <a:cs typeface="Courier New"/>
                <a:sym typeface="Courier New"/>
              </a:rPr>
              <a:t>         width:300px;</a:t>
            </a:r>
            <a:endParaRPr sz="1050">
              <a:solidFill>
                <a:srgbClr val="666666"/>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GB" sz="1050">
                <a:solidFill>
                  <a:srgbClr val="666666"/>
                </a:solidFill>
                <a:latin typeface="Courier New"/>
                <a:ea typeface="Courier New"/>
                <a:cs typeface="Courier New"/>
                <a:sym typeface="Courier New"/>
              </a:rPr>
              <a:t>         height:100px;</a:t>
            </a:r>
            <a:endParaRPr sz="1050">
              <a:solidFill>
                <a:srgbClr val="666666"/>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GB" sz="1050">
                <a:solidFill>
                  <a:srgbClr val="666666"/>
                </a:solidFill>
                <a:latin typeface="Courier New"/>
                <a:ea typeface="Courier New"/>
                <a:cs typeface="Courier New"/>
                <a:sym typeface="Courier New"/>
              </a:rPr>
              <a:t>         z-index:2"&gt;</a:t>
            </a:r>
            <a:endParaRPr sz="1050">
              <a:solidFill>
                <a:srgbClr val="666666"/>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GB" sz="1050">
                <a:solidFill>
                  <a:srgbClr val="666666"/>
                </a:solidFill>
                <a:latin typeface="Courier New"/>
                <a:ea typeface="Courier New"/>
                <a:cs typeface="Courier New"/>
                <a:sym typeface="Courier New"/>
              </a:rPr>
              <a:t>&lt;/div&gt;</a:t>
            </a:r>
            <a:endParaRPr sz="1050">
              <a:solidFill>
                <a:srgbClr val="666666"/>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GB" sz="1050">
                <a:solidFill>
                  <a:srgbClr val="666666"/>
                </a:solidFill>
                <a:latin typeface="Courier New"/>
                <a:ea typeface="Courier New"/>
                <a:cs typeface="Courier New"/>
                <a:sym typeface="Courier New"/>
              </a:rPr>
              <a:t>&lt;div style="background-color:yellow;</a:t>
            </a:r>
            <a:endParaRPr sz="1050">
              <a:solidFill>
                <a:srgbClr val="666666"/>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GB" sz="1050">
                <a:solidFill>
                  <a:srgbClr val="666666"/>
                </a:solidFill>
                <a:latin typeface="Courier New"/>
                <a:ea typeface="Courier New"/>
                <a:cs typeface="Courier New"/>
                <a:sym typeface="Courier New"/>
              </a:rPr>
              <a:t>         width:300px;</a:t>
            </a:r>
            <a:endParaRPr sz="1050">
              <a:solidFill>
                <a:srgbClr val="666666"/>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GB" sz="1050">
                <a:solidFill>
                  <a:srgbClr val="666666"/>
                </a:solidFill>
                <a:latin typeface="Courier New"/>
                <a:ea typeface="Courier New"/>
                <a:cs typeface="Courier New"/>
                <a:sym typeface="Courier New"/>
              </a:rPr>
              <a:t>         height:100px;</a:t>
            </a:r>
            <a:endParaRPr sz="1050">
              <a:solidFill>
                <a:srgbClr val="666666"/>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GB" sz="1050">
                <a:solidFill>
                  <a:srgbClr val="666666"/>
                </a:solidFill>
                <a:latin typeface="Courier New"/>
                <a:ea typeface="Courier New"/>
                <a:cs typeface="Courier New"/>
                <a:sym typeface="Courier New"/>
              </a:rPr>
              <a:t>         z-index:1;"&gt;</a:t>
            </a:r>
            <a:endParaRPr sz="1050">
              <a:solidFill>
                <a:srgbClr val="666666"/>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GB" sz="1050">
                <a:solidFill>
                  <a:srgbClr val="666666"/>
                </a:solidFill>
                <a:latin typeface="Courier New"/>
                <a:ea typeface="Courier New"/>
                <a:cs typeface="Courier New"/>
                <a:sym typeface="Courier New"/>
              </a:rPr>
              <a:t>&lt;/div&gt;</a:t>
            </a:r>
            <a:endParaRPr sz="1050">
              <a:solidFill>
                <a:srgbClr val="666666"/>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GB" sz="1050">
                <a:solidFill>
                  <a:srgbClr val="666666"/>
                </a:solidFill>
                <a:latin typeface="Courier New"/>
                <a:ea typeface="Courier New"/>
                <a:cs typeface="Courier New"/>
                <a:sym typeface="Courier New"/>
              </a:rPr>
              <a:t>&lt;div style="background-color:green;</a:t>
            </a:r>
            <a:endParaRPr sz="1050">
              <a:solidFill>
                <a:srgbClr val="666666"/>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GB" sz="1050">
                <a:solidFill>
                  <a:srgbClr val="666666"/>
                </a:solidFill>
                <a:latin typeface="Courier New"/>
                <a:ea typeface="Courier New"/>
                <a:cs typeface="Courier New"/>
                <a:sym typeface="Courier New"/>
              </a:rPr>
              <a:t>         width:300px;</a:t>
            </a:r>
            <a:endParaRPr sz="1050">
              <a:solidFill>
                <a:srgbClr val="666666"/>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GB" sz="1050">
                <a:solidFill>
                  <a:srgbClr val="666666"/>
                </a:solidFill>
                <a:latin typeface="Courier New"/>
                <a:ea typeface="Courier New"/>
                <a:cs typeface="Courier New"/>
                <a:sym typeface="Courier New"/>
              </a:rPr>
              <a:t>         height:100px;</a:t>
            </a:r>
            <a:endParaRPr sz="1050">
              <a:solidFill>
                <a:srgbClr val="666666"/>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GB" sz="1050">
                <a:solidFill>
                  <a:srgbClr val="666666"/>
                </a:solidFill>
                <a:latin typeface="Courier New"/>
                <a:ea typeface="Courier New"/>
                <a:cs typeface="Courier New"/>
                <a:sym typeface="Courier New"/>
              </a:rPr>
              <a:t>         z-index:3;"&gt;</a:t>
            </a:r>
            <a:endParaRPr sz="1050">
              <a:solidFill>
                <a:srgbClr val="666666"/>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GB" sz="1050">
                <a:solidFill>
                  <a:srgbClr val="666666"/>
                </a:solidFill>
                <a:latin typeface="Courier New"/>
                <a:ea typeface="Courier New"/>
                <a:cs typeface="Courier New"/>
                <a:sym typeface="Courier New"/>
              </a:rPr>
              <a:t>&lt;/div&gt;</a:t>
            </a:r>
            <a:endParaRPr sz="1050">
              <a:solidFill>
                <a:srgbClr val="666666"/>
              </a:solidFill>
              <a:latin typeface="Courier New"/>
              <a:ea typeface="Courier New"/>
              <a:cs typeface="Courier New"/>
              <a:sym typeface="Courier New"/>
            </a:endParaRPr>
          </a:p>
        </p:txBody>
      </p:sp>
      <p:pic>
        <p:nvPicPr>
          <p:cNvPr id="551" name="Google Shape;551;p77"/>
          <p:cNvPicPr preferRelativeResize="0"/>
          <p:nvPr/>
        </p:nvPicPr>
        <p:blipFill>
          <a:blip r:embed="rId4">
            <a:alphaModFix/>
          </a:blip>
          <a:stretch>
            <a:fillRect/>
          </a:stretch>
        </p:blipFill>
        <p:spPr>
          <a:xfrm>
            <a:off x="4615112" y="2386225"/>
            <a:ext cx="3912450" cy="1941650"/>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5" name="Shape 555"/>
        <p:cNvGrpSpPr/>
        <p:nvPr/>
      </p:nvGrpSpPr>
      <p:grpSpPr>
        <a:xfrm>
          <a:off x="0" y="0"/>
          <a:ext cx="0" cy="0"/>
          <a:chOff x="0" y="0"/>
          <a:chExt cx="0" cy="0"/>
        </a:xfrm>
      </p:grpSpPr>
      <p:sp>
        <p:nvSpPr>
          <p:cNvPr id="556" name="Google Shape;556;p78"/>
          <p:cNvSpPr txBox="1"/>
          <p:nvPr>
            <p:ph type="title"/>
          </p:nvPr>
        </p:nvSpPr>
        <p:spPr>
          <a:xfrm>
            <a:off x="729450" y="5778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Default Browser Styles</a:t>
            </a:r>
            <a:endParaRPr/>
          </a:p>
        </p:txBody>
      </p:sp>
      <p:sp>
        <p:nvSpPr>
          <p:cNvPr id="557" name="Google Shape;557;p78"/>
          <p:cNvSpPr txBox="1"/>
          <p:nvPr/>
        </p:nvSpPr>
        <p:spPr>
          <a:xfrm>
            <a:off x="727650" y="1390325"/>
            <a:ext cx="7688700" cy="36810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lang="en-GB" sz="1000">
                <a:solidFill>
                  <a:srgbClr val="666666"/>
                </a:solidFill>
                <a:latin typeface="Courier New"/>
                <a:ea typeface="Courier New"/>
                <a:cs typeface="Courier New"/>
                <a:sym typeface="Courier New"/>
              </a:rPr>
              <a:t>html, body { display: block; }</a:t>
            </a:r>
            <a:endParaRPr sz="1000">
              <a:solidFill>
                <a:srgbClr val="666666"/>
              </a:solidFill>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000">
              <a:solidFill>
                <a:srgbClr val="666666"/>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GB" sz="1000">
                <a:solidFill>
                  <a:srgbClr val="666666"/>
                </a:solidFill>
                <a:latin typeface="Courier New"/>
                <a:ea typeface="Courier New"/>
                <a:cs typeface="Courier New"/>
                <a:sym typeface="Courier New"/>
              </a:rPr>
              <a:t>address, blockquote, center, dialog, div, figure, figcaption, footer, form,</a:t>
            </a:r>
            <a:endParaRPr sz="1000">
              <a:solidFill>
                <a:srgbClr val="666666"/>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GB" sz="1000">
                <a:solidFill>
                  <a:srgbClr val="666666"/>
                </a:solidFill>
                <a:latin typeface="Courier New"/>
                <a:ea typeface="Courier New"/>
                <a:cs typeface="Courier New"/>
                <a:sym typeface="Courier New"/>
              </a:rPr>
              <a:t>header, hr, legend, listing, main, p, plaintext, pre, xmp {</a:t>
            </a:r>
            <a:endParaRPr sz="1000">
              <a:solidFill>
                <a:srgbClr val="666666"/>
              </a:solidFill>
              <a:latin typeface="Courier New"/>
              <a:ea typeface="Courier New"/>
              <a:cs typeface="Courier New"/>
              <a:sym typeface="Courier New"/>
            </a:endParaRPr>
          </a:p>
          <a:p>
            <a:pPr indent="457200" lvl="0" marL="0" rtl="0" algn="l">
              <a:lnSpc>
                <a:spcPct val="135714"/>
              </a:lnSpc>
              <a:spcBef>
                <a:spcPts val="0"/>
              </a:spcBef>
              <a:spcAft>
                <a:spcPts val="0"/>
              </a:spcAft>
              <a:buNone/>
            </a:pPr>
            <a:r>
              <a:rPr lang="en-GB" sz="1000">
                <a:solidFill>
                  <a:srgbClr val="666666"/>
                </a:solidFill>
                <a:latin typeface="Courier New"/>
                <a:ea typeface="Courier New"/>
                <a:cs typeface="Courier New"/>
                <a:sym typeface="Courier New"/>
              </a:rPr>
              <a:t>display: block;</a:t>
            </a:r>
            <a:endParaRPr sz="1000">
              <a:solidFill>
                <a:srgbClr val="666666"/>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GB" sz="1000">
                <a:solidFill>
                  <a:srgbClr val="666666"/>
                </a:solidFill>
                <a:latin typeface="Courier New"/>
                <a:ea typeface="Courier New"/>
                <a:cs typeface="Courier New"/>
                <a:sym typeface="Courier New"/>
              </a:rPr>
              <a:t>}</a:t>
            </a:r>
            <a:endParaRPr sz="1000">
              <a:solidFill>
                <a:srgbClr val="666666"/>
              </a:solidFill>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000">
              <a:solidFill>
                <a:srgbClr val="666666"/>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GB" sz="1000">
                <a:solidFill>
                  <a:srgbClr val="666666"/>
                </a:solidFill>
                <a:latin typeface="Courier New"/>
                <a:ea typeface="Courier New"/>
                <a:cs typeface="Courier New"/>
                <a:sym typeface="Courier New"/>
              </a:rPr>
              <a:t>blockquote, figure, listing, p, plaintext, pre, xmp {</a:t>
            </a:r>
            <a:endParaRPr sz="1000">
              <a:solidFill>
                <a:srgbClr val="666666"/>
              </a:solidFill>
              <a:latin typeface="Courier New"/>
              <a:ea typeface="Courier New"/>
              <a:cs typeface="Courier New"/>
              <a:sym typeface="Courier New"/>
            </a:endParaRPr>
          </a:p>
          <a:p>
            <a:pPr indent="457200" lvl="0" marL="0" rtl="0" algn="l">
              <a:lnSpc>
                <a:spcPct val="135714"/>
              </a:lnSpc>
              <a:spcBef>
                <a:spcPts val="0"/>
              </a:spcBef>
              <a:spcAft>
                <a:spcPts val="0"/>
              </a:spcAft>
              <a:buNone/>
            </a:pPr>
            <a:r>
              <a:rPr lang="en-GB" sz="1000">
                <a:solidFill>
                  <a:srgbClr val="666666"/>
                </a:solidFill>
                <a:latin typeface="Courier New"/>
                <a:ea typeface="Courier New"/>
                <a:cs typeface="Courier New"/>
                <a:sym typeface="Courier New"/>
              </a:rPr>
              <a:t>margin-block-start: 1em; margin-block-end: 1em;</a:t>
            </a:r>
            <a:endParaRPr sz="1000">
              <a:solidFill>
                <a:srgbClr val="666666"/>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GB" sz="1000">
                <a:solidFill>
                  <a:srgbClr val="666666"/>
                </a:solidFill>
                <a:latin typeface="Courier New"/>
                <a:ea typeface="Courier New"/>
                <a:cs typeface="Courier New"/>
                <a:sym typeface="Courier New"/>
              </a:rPr>
              <a:t>}</a:t>
            </a:r>
            <a:endParaRPr sz="1000">
              <a:solidFill>
                <a:srgbClr val="666666"/>
              </a:solidFill>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000">
              <a:solidFill>
                <a:srgbClr val="666666"/>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GB" sz="1000">
                <a:solidFill>
                  <a:srgbClr val="666666"/>
                </a:solidFill>
                <a:latin typeface="Courier New"/>
                <a:ea typeface="Courier New"/>
                <a:cs typeface="Courier New"/>
                <a:sym typeface="Courier New"/>
              </a:rPr>
              <a:t>blockquote, figure { margin-inline-start: 40px; margin-inline-end: 40px; }</a:t>
            </a:r>
            <a:endParaRPr sz="1000">
              <a:solidFill>
                <a:srgbClr val="666666"/>
              </a:solidFill>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000">
              <a:solidFill>
                <a:srgbClr val="666666"/>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GB" sz="1000">
                <a:solidFill>
                  <a:srgbClr val="666666"/>
                </a:solidFill>
                <a:latin typeface="Courier New"/>
                <a:ea typeface="Courier New"/>
                <a:cs typeface="Courier New"/>
                <a:sym typeface="Courier New"/>
              </a:rPr>
              <a:t>address { font-style: italic; }</a:t>
            </a:r>
            <a:endParaRPr sz="1000">
              <a:solidFill>
                <a:srgbClr val="666666"/>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GB" sz="1000">
                <a:solidFill>
                  <a:srgbClr val="666666"/>
                </a:solidFill>
                <a:latin typeface="Courier New"/>
                <a:ea typeface="Courier New"/>
                <a:cs typeface="Courier New"/>
                <a:sym typeface="Courier New"/>
              </a:rPr>
              <a:t>listing, plaintext, pre, xmp {</a:t>
            </a:r>
            <a:endParaRPr sz="1000">
              <a:solidFill>
                <a:srgbClr val="666666"/>
              </a:solidFill>
              <a:latin typeface="Courier New"/>
              <a:ea typeface="Courier New"/>
              <a:cs typeface="Courier New"/>
              <a:sym typeface="Courier New"/>
            </a:endParaRPr>
          </a:p>
          <a:p>
            <a:pPr indent="457200" lvl="0" marL="0" rtl="0" algn="l">
              <a:lnSpc>
                <a:spcPct val="135714"/>
              </a:lnSpc>
              <a:spcBef>
                <a:spcPts val="0"/>
              </a:spcBef>
              <a:spcAft>
                <a:spcPts val="0"/>
              </a:spcAft>
              <a:buNone/>
            </a:pPr>
            <a:r>
              <a:rPr lang="en-GB" sz="1000">
                <a:solidFill>
                  <a:srgbClr val="666666"/>
                </a:solidFill>
                <a:latin typeface="Courier New"/>
                <a:ea typeface="Courier New"/>
                <a:cs typeface="Courier New"/>
                <a:sym typeface="Courier New"/>
              </a:rPr>
              <a:t>font-family: monospace; white-space: pre;</a:t>
            </a:r>
            <a:endParaRPr sz="1000">
              <a:solidFill>
                <a:srgbClr val="666666"/>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GB" sz="1000">
                <a:solidFill>
                  <a:srgbClr val="666666"/>
                </a:solidFill>
                <a:latin typeface="Courier New"/>
                <a:ea typeface="Courier New"/>
                <a:cs typeface="Courier New"/>
                <a:sym typeface="Courier New"/>
              </a:rPr>
              <a:t>}</a:t>
            </a:r>
            <a:endParaRPr sz="1000">
              <a:solidFill>
                <a:srgbClr val="666666"/>
              </a:solidFill>
              <a:latin typeface="Courier New"/>
              <a:ea typeface="Courier New"/>
              <a:cs typeface="Courier New"/>
              <a:sym typeface="Courier New"/>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1" name="Shape 561"/>
        <p:cNvGrpSpPr/>
        <p:nvPr/>
      </p:nvGrpSpPr>
      <p:grpSpPr>
        <a:xfrm>
          <a:off x="0" y="0"/>
          <a:ext cx="0" cy="0"/>
          <a:chOff x="0" y="0"/>
          <a:chExt cx="0" cy="0"/>
        </a:xfrm>
      </p:grpSpPr>
      <p:sp>
        <p:nvSpPr>
          <p:cNvPr id="562" name="Google Shape;562;p79"/>
          <p:cNvSpPr txBox="1"/>
          <p:nvPr>
            <p:ph type="title"/>
          </p:nvPr>
        </p:nvSpPr>
        <p:spPr>
          <a:xfrm>
            <a:off x="729450" y="5778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Default Browser Styles</a:t>
            </a:r>
            <a:endParaRPr/>
          </a:p>
        </p:txBody>
      </p:sp>
      <p:sp>
        <p:nvSpPr>
          <p:cNvPr id="563" name="Google Shape;563;p79"/>
          <p:cNvSpPr txBox="1"/>
          <p:nvPr/>
        </p:nvSpPr>
        <p:spPr>
          <a:xfrm>
            <a:off x="727650" y="1390325"/>
            <a:ext cx="7688700" cy="32631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lang="en-GB" sz="1000">
                <a:solidFill>
                  <a:srgbClr val="666666"/>
                </a:solidFill>
                <a:latin typeface="Courier New"/>
                <a:ea typeface="Courier New"/>
                <a:cs typeface="Courier New"/>
                <a:sym typeface="Courier New"/>
              </a:rPr>
              <a:t>dialog:not([open]) { display: none; }</a:t>
            </a:r>
            <a:endParaRPr sz="1000">
              <a:solidFill>
                <a:srgbClr val="666666"/>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GB" sz="1000">
                <a:solidFill>
                  <a:srgbClr val="666666"/>
                </a:solidFill>
                <a:latin typeface="Courier New"/>
                <a:ea typeface="Courier New"/>
                <a:cs typeface="Courier New"/>
                <a:sym typeface="Courier New"/>
              </a:rPr>
              <a:t>dialog {</a:t>
            </a:r>
            <a:endParaRPr sz="1000">
              <a:solidFill>
                <a:srgbClr val="666666"/>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GB" sz="1000">
                <a:solidFill>
                  <a:srgbClr val="666666"/>
                </a:solidFill>
                <a:latin typeface="Courier New"/>
                <a:ea typeface="Courier New"/>
                <a:cs typeface="Courier New"/>
                <a:sym typeface="Courier New"/>
              </a:rPr>
              <a:t>position: absolute;</a:t>
            </a:r>
            <a:endParaRPr sz="1000">
              <a:solidFill>
                <a:srgbClr val="666666"/>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GB" sz="1000">
                <a:solidFill>
                  <a:srgbClr val="666666"/>
                </a:solidFill>
                <a:latin typeface="Courier New"/>
                <a:ea typeface="Courier New"/>
                <a:cs typeface="Courier New"/>
                <a:sym typeface="Courier New"/>
              </a:rPr>
              <a:t>inset-inline-start: 0; inset-inline-end: 0;</a:t>
            </a:r>
            <a:endParaRPr sz="1000">
              <a:solidFill>
                <a:srgbClr val="666666"/>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GB" sz="1000">
                <a:solidFill>
                  <a:srgbClr val="666666"/>
                </a:solidFill>
                <a:latin typeface="Courier New"/>
                <a:ea typeface="Courier New"/>
                <a:cs typeface="Courier New"/>
                <a:sym typeface="Courier New"/>
              </a:rPr>
              <a:t>width: fit-content;</a:t>
            </a:r>
            <a:endParaRPr sz="1000">
              <a:solidFill>
                <a:srgbClr val="666666"/>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GB" sz="1000">
                <a:solidFill>
                  <a:srgbClr val="666666"/>
                </a:solidFill>
                <a:latin typeface="Courier New"/>
                <a:ea typeface="Courier New"/>
                <a:cs typeface="Courier New"/>
                <a:sym typeface="Courier New"/>
              </a:rPr>
              <a:t>height: fit-content;</a:t>
            </a:r>
            <a:endParaRPr sz="1000">
              <a:solidFill>
                <a:srgbClr val="666666"/>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GB" sz="1000">
                <a:solidFill>
                  <a:srgbClr val="666666"/>
                </a:solidFill>
                <a:latin typeface="Courier New"/>
                <a:ea typeface="Courier New"/>
                <a:cs typeface="Courier New"/>
                <a:sym typeface="Courier New"/>
              </a:rPr>
              <a:t>margin: auto;</a:t>
            </a:r>
            <a:endParaRPr sz="1000">
              <a:solidFill>
                <a:srgbClr val="666666"/>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GB" sz="1000">
                <a:solidFill>
                  <a:srgbClr val="666666"/>
                </a:solidFill>
                <a:latin typeface="Courier New"/>
                <a:ea typeface="Courier New"/>
                <a:cs typeface="Courier New"/>
                <a:sym typeface="Courier New"/>
              </a:rPr>
              <a:t>border: solid;</a:t>
            </a:r>
            <a:endParaRPr sz="1000">
              <a:solidFill>
                <a:srgbClr val="666666"/>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GB" sz="1000">
                <a:solidFill>
                  <a:srgbClr val="666666"/>
                </a:solidFill>
                <a:latin typeface="Courier New"/>
                <a:ea typeface="Courier New"/>
                <a:cs typeface="Courier New"/>
                <a:sym typeface="Courier New"/>
              </a:rPr>
              <a:t>padding: 1em;</a:t>
            </a:r>
            <a:endParaRPr sz="1000">
              <a:solidFill>
                <a:srgbClr val="666666"/>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GB" sz="1000">
                <a:solidFill>
                  <a:srgbClr val="666666"/>
                </a:solidFill>
                <a:latin typeface="Courier New"/>
                <a:ea typeface="Courier New"/>
                <a:cs typeface="Courier New"/>
                <a:sym typeface="Courier New"/>
              </a:rPr>
              <a:t>background: white;</a:t>
            </a:r>
            <a:endParaRPr sz="1000">
              <a:solidFill>
                <a:srgbClr val="666666"/>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GB" sz="1000">
                <a:solidFill>
                  <a:srgbClr val="666666"/>
                </a:solidFill>
                <a:latin typeface="Courier New"/>
                <a:ea typeface="Courier New"/>
                <a:cs typeface="Courier New"/>
                <a:sym typeface="Courier New"/>
              </a:rPr>
              <a:t>color: black;</a:t>
            </a:r>
            <a:endParaRPr sz="1000">
              <a:solidFill>
                <a:srgbClr val="666666"/>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GB" sz="1000">
                <a:solidFill>
                  <a:srgbClr val="666666"/>
                </a:solidFill>
                <a:latin typeface="Courier New"/>
                <a:ea typeface="Courier New"/>
                <a:cs typeface="Courier New"/>
                <a:sym typeface="Courier New"/>
              </a:rPr>
              <a:t>}</a:t>
            </a:r>
            <a:endParaRPr sz="1000">
              <a:solidFill>
                <a:srgbClr val="666666"/>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GB" sz="1000">
                <a:solidFill>
                  <a:srgbClr val="666666"/>
                </a:solidFill>
                <a:latin typeface="Courier New"/>
                <a:ea typeface="Courier New"/>
                <a:cs typeface="Courier New"/>
                <a:sym typeface="Courier New"/>
              </a:rPr>
              <a:t>dialog::backdrop {</a:t>
            </a:r>
            <a:endParaRPr sz="1000">
              <a:solidFill>
                <a:srgbClr val="666666"/>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GB" sz="1000">
                <a:solidFill>
                  <a:srgbClr val="666666"/>
                </a:solidFill>
                <a:latin typeface="Courier New"/>
                <a:ea typeface="Courier New"/>
                <a:cs typeface="Courier New"/>
                <a:sym typeface="Courier New"/>
              </a:rPr>
              <a:t>background: rgba(0,0,0,0.1);</a:t>
            </a:r>
            <a:endParaRPr sz="1000">
              <a:solidFill>
                <a:srgbClr val="666666"/>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GB" sz="1000">
                <a:solidFill>
                  <a:srgbClr val="666666"/>
                </a:solidFill>
                <a:latin typeface="Courier New"/>
                <a:ea typeface="Courier New"/>
                <a:cs typeface="Courier New"/>
                <a:sym typeface="Courier New"/>
              </a:rPr>
              <a:t>}</a:t>
            </a:r>
            <a:endParaRPr sz="1000">
              <a:solidFill>
                <a:srgbClr val="666666"/>
              </a:solidFill>
              <a:latin typeface="Courier New"/>
              <a:ea typeface="Courier New"/>
              <a:cs typeface="Courier New"/>
              <a:sym typeface="Courier New"/>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7" name="Shape 567"/>
        <p:cNvGrpSpPr/>
        <p:nvPr/>
      </p:nvGrpSpPr>
      <p:grpSpPr>
        <a:xfrm>
          <a:off x="0" y="0"/>
          <a:ext cx="0" cy="0"/>
          <a:chOff x="0" y="0"/>
          <a:chExt cx="0" cy="0"/>
        </a:xfrm>
      </p:grpSpPr>
      <p:sp>
        <p:nvSpPr>
          <p:cNvPr id="568" name="Google Shape;568;p80"/>
          <p:cNvSpPr txBox="1"/>
          <p:nvPr>
            <p:ph type="title"/>
          </p:nvPr>
        </p:nvSpPr>
        <p:spPr>
          <a:xfrm>
            <a:off x="729450" y="5778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Default Browser Styles</a:t>
            </a:r>
            <a:endParaRPr/>
          </a:p>
        </p:txBody>
      </p:sp>
      <p:sp>
        <p:nvSpPr>
          <p:cNvPr id="569" name="Google Shape;569;p80"/>
          <p:cNvSpPr txBox="1"/>
          <p:nvPr/>
        </p:nvSpPr>
        <p:spPr>
          <a:xfrm>
            <a:off x="727650" y="1390325"/>
            <a:ext cx="7688700" cy="36810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lang="en-GB" sz="1000">
                <a:solidFill>
                  <a:srgbClr val="666666"/>
                </a:solidFill>
                <a:latin typeface="Courier New"/>
                <a:ea typeface="Courier New"/>
                <a:cs typeface="Courier New"/>
                <a:sym typeface="Courier New"/>
              </a:rPr>
              <a:t>slot {</a:t>
            </a:r>
            <a:endParaRPr sz="1000">
              <a:solidFill>
                <a:srgbClr val="666666"/>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GB" sz="1000">
                <a:solidFill>
                  <a:srgbClr val="666666"/>
                </a:solidFill>
                <a:latin typeface="Courier New"/>
                <a:ea typeface="Courier New"/>
                <a:cs typeface="Courier New"/>
                <a:sym typeface="Courier New"/>
              </a:rPr>
              <a:t>display: contents;</a:t>
            </a:r>
            <a:endParaRPr sz="1000">
              <a:solidFill>
                <a:srgbClr val="666666"/>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GB" sz="1000">
                <a:solidFill>
                  <a:srgbClr val="666666"/>
                </a:solidFill>
                <a:latin typeface="Courier New"/>
                <a:ea typeface="Courier New"/>
                <a:cs typeface="Courier New"/>
                <a:sym typeface="Courier New"/>
              </a:rPr>
              <a:t>}</a:t>
            </a:r>
            <a:endParaRPr sz="1000">
              <a:solidFill>
                <a:srgbClr val="666666"/>
              </a:solidFill>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000">
              <a:solidFill>
                <a:srgbClr val="666666"/>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GB" sz="1000">
                <a:solidFill>
                  <a:srgbClr val="666666"/>
                </a:solidFill>
                <a:latin typeface="Courier New"/>
                <a:ea typeface="Courier New"/>
                <a:cs typeface="Courier New"/>
                <a:sym typeface="Courier New"/>
              </a:rPr>
              <a:t>article, aside, h1, h2, h3, h4, h5, h6, hgroup, nav, section {</a:t>
            </a:r>
            <a:endParaRPr sz="1000">
              <a:solidFill>
                <a:srgbClr val="666666"/>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GB" sz="1000">
                <a:solidFill>
                  <a:srgbClr val="666666"/>
                </a:solidFill>
                <a:latin typeface="Courier New"/>
                <a:ea typeface="Courier New"/>
                <a:cs typeface="Courier New"/>
                <a:sym typeface="Courier New"/>
              </a:rPr>
              <a:t>display: block;</a:t>
            </a:r>
            <a:endParaRPr sz="1000">
              <a:solidFill>
                <a:srgbClr val="666666"/>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GB" sz="1000">
                <a:solidFill>
                  <a:srgbClr val="666666"/>
                </a:solidFill>
                <a:latin typeface="Courier New"/>
                <a:ea typeface="Courier New"/>
                <a:cs typeface="Courier New"/>
                <a:sym typeface="Courier New"/>
              </a:rPr>
              <a:t>}</a:t>
            </a:r>
            <a:endParaRPr sz="1000">
              <a:solidFill>
                <a:srgbClr val="666666"/>
              </a:solidFill>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000">
              <a:solidFill>
                <a:srgbClr val="666666"/>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GB" sz="1000">
                <a:solidFill>
                  <a:srgbClr val="666666"/>
                </a:solidFill>
                <a:latin typeface="Courier New"/>
                <a:ea typeface="Courier New"/>
                <a:cs typeface="Courier New"/>
                <a:sym typeface="Courier New"/>
              </a:rPr>
              <a:t>dir, dd, dl, dt, menu, ol, ul { display: block; }</a:t>
            </a:r>
            <a:endParaRPr sz="1000">
              <a:solidFill>
                <a:srgbClr val="666666"/>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GB" sz="1000">
                <a:solidFill>
                  <a:srgbClr val="666666"/>
                </a:solidFill>
                <a:latin typeface="Courier New"/>
                <a:ea typeface="Courier New"/>
                <a:cs typeface="Courier New"/>
                <a:sym typeface="Courier New"/>
              </a:rPr>
              <a:t>li { display: list-item; }</a:t>
            </a:r>
            <a:endParaRPr sz="1000">
              <a:solidFill>
                <a:srgbClr val="666666"/>
              </a:solidFill>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000">
              <a:solidFill>
                <a:srgbClr val="666666"/>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GB" sz="1000">
                <a:solidFill>
                  <a:srgbClr val="666666"/>
                </a:solidFill>
                <a:latin typeface="Courier New"/>
                <a:ea typeface="Courier New"/>
                <a:cs typeface="Courier New"/>
                <a:sym typeface="Courier New"/>
              </a:rPr>
              <a:t>ol[type="1"], li[type="1"] { list-style-type: decimal; }</a:t>
            </a:r>
            <a:endParaRPr sz="1000">
              <a:solidFill>
                <a:srgbClr val="666666"/>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GB" sz="1000">
                <a:solidFill>
                  <a:srgbClr val="666666"/>
                </a:solidFill>
                <a:latin typeface="Courier New"/>
                <a:ea typeface="Courier New"/>
                <a:cs typeface="Courier New"/>
                <a:sym typeface="Courier New"/>
              </a:rPr>
              <a:t>ol[type=a s], li[type=a s] { list-style-type: lower-alpha; }</a:t>
            </a:r>
            <a:endParaRPr sz="1000">
              <a:solidFill>
                <a:srgbClr val="666666"/>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GB" sz="1000">
                <a:solidFill>
                  <a:srgbClr val="666666"/>
                </a:solidFill>
                <a:latin typeface="Courier New"/>
                <a:ea typeface="Courier New"/>
                <a:cs typeface="Courier New"/>
                <a:sym typeface="Courier New"/>
              </a:rPr>
              <a:t>ol[type=A s], li[type=A s] { list-style-type: upper-alpha; }</a:t>
            </a:r>
            <a:endParaRPr sz="1000">
              <a:solidFill>
                <a:srgbClr val="666666"/>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GB" sz="1000">
                <a:solidFill>
                  <a:srgbClr val="666666"/>
                </a:solidFill>
                <a:latin typeface="Courier New"/>
                <a:ea typeface="Courier New"/>
                <a:cs typeface="Courier New"/>
                <a:sym typeface="Courier New"/>
              </a:rPr>
              <a:t>ol[type=i s], li[type=i s] { list-style-type: lower-roman; }</a:t>
            </a:r>
            <a:endParaRPr sz="1000">
              <a:solidFill>
                <a:srgbClr val="666666"/>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GB" sz="1000">
                <a:solidFill>
                  <a:srgbClr val="666666"/>
                </a:solidFill>
                <a:latin typeface="Courier New"/>
                <a:ea typeface="Courier New"/>
                <a:cs typeface="Courier New"/>
                <a:sym typeface="Courier New"/>
              </a:rPr>
              <a:t>ol[type=I s], li[type=I s] { list-style-type: upper-roman; }</a:t>
            </a:r>
            <a:endParaRPr sz="1000">
              <a:solidFill>
                <a:srgbClr val="666666"/>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GB" sz="1000">
                <a:solidFill>
                  <a:srgbClr val="666666"/>
                </a:solidFill>
                <a:latin typeface="Courier New"/>
                <a:ea typeface="Courier New"/>
                <a:cs typeface="Courier New"/>
                <a:sym typeface="Courier New"/>
              </a:rPr>
              <a:t>ul[type=none i], li[type=none i] { list-style-type: none; }</a:t>
            </a:r>
            <a:endParaRPr sz="1000">
              <a:solidFill>
                <a:srgbClr val="666666"/>
              </a:solidFill>
              <a:latin typeface="Courier New"/>
              <a:ea typeface="Courier New"/>
              <a:cs typeface="Courier New"/>
              <a:sym typeface="Courier New"/>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3" name="Shape 573"/>
        <p:cNvGrpSpPr/>
        <p:nvPr/>
      </p:nvGrpSpPr>
      <p:grpSpPr>
        <a:xfrm>
          <a:off x="0" y="0"/>
          <a:ext cx="0" cy="0"/>
          <a:chOff x="0" y="0"/>
          <a:chExt cx="0" cy="0"/>
        </a:xfrm>
      </p:grpSpPr>
      <p:sp>
        <p:nvSpPr>
          <p:cNvPr id="574" name="Google Shape;574;p81"/>
          <p:cNvSpPr txBox="1"/>
          <p:nvPr>
            <p:ph type="title"/>
          </p:nvPr>
        </p:nvSpPr>
        <p:spPr>
          <a:xfrm>
            <a:off x="729450" y="5778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Default Browser Styles</a:t>
            </a:r>
            <a:endParaRPr/>
          </a:p>
        </p:txBody>
      </p:sp>
      <p:sp>
        <p:nvSpPr>
          <p:cNvPr id="575" name="Google Shape;575;p81"/>
          <p:cNvSpPr txBox="1"/>
          <p:nvPr/>
        </p:nvSpPr>
        <p:spPr>
          <a:xfrm>
            <a:off x="727650" y="1390325"/>
            <a:ext cx="7688700" cy="34722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lang="en-GB" sz="1000">
                <a:solidFill>
                  <a:srgbClr val="666666"/>
                </a:solidFill>
                <a:latin typeface="Courier New"/>
                <a:ea typeface="Courier New"/>
                <a:cs typeface="Courier New"/>
                <a:sym typeface="Courier New"/>
              </a:rPr>
              <a:t>ul[type=disc i], li[type=disc i] { list-style-type: disc; }</a:t>
            </a:r>
            <a:endParaRPr sz="1000">
              <a:solidFill>
                <a:srgbClr val="666666"/>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GB" sz="1000">
                <a:solidFill>
                  <a:srgbClr val="666666"/>
                </a:solidFill>
                <a:latin typeface="Courier New"/>
                <a:ea typeface="Courier New"/>
                <a:cs typeface="Courier New"/>
                <a:sym typeface="Courier New"/>
              </a:rPr>
              <a:t>ul[type=circle i], li[type=circle i] { list-style-type: circle; }</a:t>
            </a:r>
            <a:endParaRPr sz="1000">
              <a:solidFill>
                <a:srgbClr val="666666"/>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GB" sz="1000">
                <a:solidFill>
                  <a:srgbClr val="666666"/>
                </a:solidFill>
                <a:latin typeface="Courier New"/>
                <a:ea typeface="Courier New"/>
                <a:cs typeface="Courier New"/>
                <a:sym typeface="Courier New"/>
              </a:rPr>
              <a:t>ul[type=square i], li[type=square i] { list-style-type: square; }</a:t>
            </a:r>
            <a:endParaRPr sz="1000">
              <a:solidFill>
                <a:srgbClr val="666666"/>
              </a:solidFill>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000">
              <a:solidFill>
                <a:srgbClr val="666666"/>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GB" sz="1000">
                <a:solidFill>
                  <a:srgbClr val="666666"/>
                </a:solidFill>
                <a:latin typeface="Courier New"/>
                <a:ea typeface="Courier New"/>
                <a:cs typeface="Courier New"/>
                <a:sym typeface="Courier New"/>
              </a:rPr>
              <a:t>table { display: table; }</a:t>
            </a:r>
            <a:endParaRPr sz="1000">
              <a:solidFill>
                <a:srgbClr val="666666"/>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GB" sz="1000">
                <a:solidFill>
                  <a:srgbClr val="666666"/>
                </a:solidFill>
                <a:latin typeface="Courier New"/>
                <a:ea typeface="Courier New"/>
                <a:cs typeface="Courier New"/>
                <a:sym typeface="Courier New"/>
              </a:rPr>
              <a:t>caption { display: table-caption; }</a:t>
            </a:r>
            <a:endParaRPr sz="1000">
              <a:solidFill>
                <a:srgbClr val="666666"/>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GB" sz="1000">
                <a:solidFill>
                  <a:srgbClr val="666666"/>
                </a:solidFill>
                <a:latin typeface="Courier New"/>
                <a:ea typeface="Courier New"/>
                <a:cs typeface="Courier New"/>
                <a:sym typeface="Courier New"/>
              </a:rPr>
              <a:t>colgroup, colgroup[hidden] { display: table-column-group; }</a:t>
            </a:r>
            <a:endParaRPr sz="1000">
              <a:solidFill>
                <a:srgbClr val="666666"/>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GB" sz="1000">
                <a:solidFill>
                  <a:srgbClr val="666666"/>
                </a:solidFill>
                <a:latin typeface="Courier New"/>
                <a:ea typeface="Courier New"/>
                <a:cs typeface="Courier New"/>
                <a:sym typeface="Courier New"/>
              </a:rPr>
              <a:t>col, col[hidden] { display: table-column; }</a:t>
            </a:r>
            <a:endParaRPr sz="1000">
              <a:solidFill>
                <a:srgbClr val="666666"/>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GB" sz="1000">
                <a:solidFill>
                  <a:srgbClr val="666666"/>
                </a:solidFill>
                <a:latin typeface="Courier New"/>
                <a:ea typeface="Courier New"/>
                <a:cs typeface="Courier New"/>
                <a:sym typeface="Courier New"/>
              </a:rPr>
              <a:t>thead, thead[hidden] { display: table-header-group; }</a:t>
            </a:r>
            <a:endParaRPr sz="1000">
              <a:solidFill>
                <a:srgbClr val="666666"/>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GB" sz="1000">
                <a:solidFill>
                  <a:srgbClr val="666666"/>
                </a:solidFill>
                <a:latin typeface="Courier New"/>
                <a:ea typeface="Courier New"/>
                <a:cs typeface="Courier New"/>
                <a:sym typeface="Courier New"/>
              </a:rPr>
              <a:t>tbody, tbody[hidden] { display: table-row-group; }</a:t>
            </a:r>
            <a:endParaRPr sz="1000">
              <a:solidFill>
                <a:srgbClr val="666666"/>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GB" sz="1000">
                <a:solidFill>
                  <a:srgbClr val="666666"/>
                </a:solidFill>
                <a:latin typeface="Courier New"/>
                <a:ea typeface="Courier New"/>
                <a:cs typeface="Courier New"/>
                <a:sym typeface="Courier New"/>
              </a:rPr>
              <a:t>tfoot, tfoot[hidden] { display: table-footer-group; }</a:t>
            </a:r>
            <a:endParaRPr sz="1000">
              <a:solidFill>
                <a:srgbClr val="666666"/>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GB" sz="1000">
                <a:solidFill>
                  <a:srgbClr val="666666"/>
                </a:solidFill>
                <a:latin typeface="Courier New"/>
                <a:ea typeface="Courier New"/>
                <a:cs typeface="Courier New"/>
                <a:sym typeface="Courier New"/>
              </a:rPr>
              <a:t>tr, tr[hidden] { display: table-row; }</a:t>
            </a:r>
            <a:endParaRPr sz="1000">
              <a:solidFill>
                <a:srgbClr val="666666"/>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GB" sz="1000">
                <a:solidFill>
                  <a:srgbClr val="666666"/>
                </a:solidFill>
                <a:latin typeface="Courier New"/>
                <a:ea typeface="Courier New"/>
                <a:cs typeface="Courier New"/>
                <a:sym typeface="Courier New"/>
              </a:rPr>
              <a:t>td, th { display: table-cell; }</a:t>
            </a:r>
            <a:endParaRPr sz="1000">
              <a:solidFill>
                <a:srgbClr val="666666"/>
              </a:solidFill>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000">
              <a:solidFill>
                <a:srgbClr val="666666"/>
              </a:solidFill>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000">
              <a:solidFill>
                <a:srgbClr val="666666"/>
              </a:solidFill>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000">
              <a:solidFill>
                <a:srgbClr val="666666"/>
              </a:solidFill>
              <a:latin typeface="Courier New"/>
              <a:ea typeface="Courier New"/>
              <a:cs typeface="Courier New"/>
              <a:sym typeface="Courier New"/>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19"/>
          <p:cNvSpPr txBox="1"/>
          <p:nvPr>
            <p:ph type="title"/>
          </p:nvPr>
        </p:nvSpPr>
        <p:spPr>
          <a:xfrm>
            <a:off x="729450" y="5762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Inline CSS</a:t>
            </a:r>
            <a:endParaRPr/>
          </a:p>
        </p:txBody>
      </p:sp>
      <p:sp>
        <p:nvSpPr>
          <p:cNvPr id="125" name="Google Shape;125;p19"/>
          <p:cNvSpPr txBox="1"/>
          <p:nvPr>
            <p:ph idx="1" type="body"/>
          </p:nvPr>
        </p:nvSpPr>
        <p:spPr>
          <a:xfrm>
            <a:off x="729450" y="1378950"/>
            <a:ext cx="7688700" cy="2236200"/>
          </a:xfrm>
          <a:prstGeom prst="rect">
            <a:avLst/>
          </a:prstGeom>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lang="en-GB" sz="1100">
                <a:solidFill>
                  <a:srgbClr val="666666"/>
                </a:solidFill>
              </a:rPr>
              <a:t>First off, we can include CSS directly in our HTML elements. For this, we make use of the style attribute and then we</a:t>
            </a:r>
            <a:endParaRPr sz="1100">
              <a:solidFill>
                <a:srgbClr val="666666"/>
              </a:solidFill>
            </a:endParaRPr>
          </a:p>
          <a:p>
            <a:pPr indent="0" lvl="0" marL="0" rtl="0" algn="l">
              <a:lnSpc>
                <a:spcPct val="135714"/>
              </a:lnSpc>
              <a:spcBef>
                <a:spcPts val="0"/>
              </a:spcBef>
              <a:spcAft>
                <a:spcPts val="0"/>
              </a:spcAft>
              <a:buNone/>
            </a:pPr>
            <a:r>
              <a:rPr lang="en-GB" sz="1100">
                <a:solidFill>
                  <a:srgbClr val="666666"/>
                </a:solidFill>
              </a:rPr>
              <a:t>provide properties to it.</a:t>
            </a:r>
            <a:endParaRPr sz="1100">
              <a:solidFill>
                <a:srgbClr val="666666"/>
              </a:solidFill>
            </a:endParaRPr>
          </a:p>
          <a:p>
            <a:pPr indent="0" lvl="0" marL="0" rtl="0" algn="l">
              <a:lnSpc>
                <a:spcPct val="135714"/>
              </a:lnSpc>
              <a:spcBef>
                <a:spcPts val="0"/>
              </a:spcBef>
              <a:spcAft>
                <a:spcPts val="0"/>
              </a:spcAft>
              <a:buNone/>
            </a:pPr>
            <a:r>
              <a:t/>
            </a:r>
            <a:endParaRPr sz="1100">
              <a:solidFill>
                <a:srgbClr val="666666"/>
              </a:solidFill>
            </a:endParaRPr>
          </a:p>
          <a:p>
            <a:pPr indent="0" lvl="0" marL="0" rtl="0" algn="l">
              <a:lnSpc>
                <a:spcPct val="135714"/>
              </a:lnSpc>
              <a:spcBef>
                <a:spcPts val="0"/>
              </a:spcBef>
              <a:spcAft>
                <a:spcPts val="0"/>
              </a:spcAft>
              <a:buNone/>
            </a:pPr>
            <a:r>
              <a:rPr lang="en-GB" sz="1000">
                <a:solidFill>
                  <a:srgbClr val="666666"/>
                </a:solidFill>
                <a:latin typeface="Courier New"/>
                <a:ea typeface="Courier New"/>
                <a:cs typeface="Courier New"/>
                <a:sym typeface="Courier New"/>
              </a:rPr>
              <a:t>&lt;h1 style="color: blue"&gt; Hello world! &lt;/h1&gt;</a:t>
            </a:r>
            <a:endParaRPr sz="1000">
              <a:solidFill>
                <a:srgbClr val="666666"/>
              </a:solidFill>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000">
              <a:solidFill>
                <a:srgbClr val="666666"/>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GB" sz="1100">
                <a:solidFill>
                  <a:srgbClr val="666666"/>
                </a:solidFill>
              </a:rPr>
              <a:t>Here we’re giving it the property of color, and setting the value to blue, which results in the following:</a:t>
            </a:r>
            <a:endParaRPr sz="1100">
              <a:solidFill>
                <a:srgbClr val="666666"/>
              </a:solidFill>
            </a:endParaRPr>
          </a:p>
          <a:p>
            <a:pPr indent="0" lvl="0" marL="0" rtl="0" algn="l">
              <a:lnSpc>
                <a:spcPct val="135714"/>
              </a:lnSpc>
              <a:spcBef>
                <a:spcPts val="0"/>
              </a:spcBef>
              <a:spcAft>
                <a:spcPts val="0"/>
              </a:spcAft>
              <a:buNone/>
            </a:pPr>
            <a:r>
              <a:rPr lang="en-GB" sz="1100">
                <a:solidFill>
                  <a:srgbClr val="666666"/>
                </a:solidFill>
              </a:rPr>
              <a:t>We can also set multiple properties inside the style tag if we wanted. However, I don’t want to continue down this path,</a:t>
            </a:r>
            <a:endParaRPr sz="1100">
              <a:solidFill>
                <a:srgbClr val="666666"/>
              </a:solidFill>
            </a:endParaRPr>
          </a:p>
          <a:p>
            <a:pPr indent="0" lvl="0" marL="0" rtl="0" algn="l">
              <a:lnSpc>
                <a:spcPct val="135714"/>
              </a:lnSpc>
              <a:spcBef>
                <a:spcPts val="0"/>
              </a:spcBef>
              <a:spcAft>
                <a:spcPts val="0"/>
              </a:spcAft>
              <a:buNone/>
            </a:pPr>
            <a:r>
              <a:rPr lang="en-GB" sz="1100">
                <a:solidFill>
                  <a:srgbClr val="666666"/>
                </a:solidFill>
              </a:rPr>
              <a:t>as things start to get messy if our HTML is cluttered with lots of CSS inside it.</a:t>
            </a:r>
            <a:endParaRPr sz="1100">
              <a:solidFill>
                <a:srgbClr val="666666"/>
              </a:solidFill>
            </a:endParaRPr>
          </a:p>
          <a:p>
            <a:pPr indent="0" lvl="0" marL="0" rtl="0" algn="l">
              <a:lnSpc>
                <a:spcPct val="135714"/>
              </a:lnSpc>
              <a:spcBef>
                <a:spcPts val="0"/>
              </a:spcBef>
              <a:spcAft>
                <a:spcPts val="0"/>
              </a:spcAft>
              <a:buNone/>
            </a:pPr>
            <a:r>
              <a:t/>
            </a:r>
            <a:endParaRPr sz="1100">
              <a:solidFill>
                <a:srgbClr val="666666"/>
              </a:solidFill>
            </a:endParaRPr>
          </a:p>
          <a:p>
            <a:pPr indent="0" lvl="0" marL="0" rtl="0" algn="l">
              <a:lnSpc>
                <a:spcPct val="135714"/>
              </a:lnSpc>
              <a:spcBef>
                <a:spcPts val="0"/>
              </a:spcBef>
              <a:spcAft>
                <a:spcPts val="0"/>
              </a:spcAft>
              <a:buNone/>
            </a:pPr>
            <a:r>
              <a:rPr lang="en-GB" sz="1100">
                <a:solidFill>
                  <a:srgbClr val="666666"/>
                </a:solidFill>
              </a:rPr>
              <a:t>This is why the second method to include CSS was introduced.</a:t>
            </a:r>
            <a:endParaRPr sz="1100">
              <a:solidFill>
                <a:srgbClr val="666666"/>
              </a:solidFill>
            </a:endParaRPr>
          </a:p>
          <a:p>
            <a:pPr indent="0" lvl="0" marL="0" rtl="0" algn="l">
              <a:spcBef>
                <a:spcPts val="0"/>
              </a:spcBef>
              <a:spcAft>
                <a:spcPts val="1600"/>
              </a:spcAft>
              <a:buNone/>
            </a:pPr>
            <a:r>
              <a:t/>
            </a:r>
            <a:endParaRPr b="1" sz="1100">
              <a:solidFill>
                <a:srgbClr val="666666"/>
              </a:solidFill>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9" name="Shape 579"/>
        <p:cNvGrpSpPr/>
        <p:nvPr/>
      </p:nvGrpSpPr>
      <p:grpSpPr>
        <a:xfrm>
          <a:off x="0" y="0"/>
          <a:ext cx="0" cy="0"/>
          <a:chOff x="0" y="0"/>
          <a:chExt cx="0" cy="0"/>
        </a:xfrm>
      </p:grpSpPr>
      <p:sp>
        <p:nvSpPr>
          <p:cNvPr id="580" name="Google Shape;580;p82"/>
          <p:cNvSpPr txBox="1"/>
          <p:nvPr>
            <p:ph type="title"/>
          </p:nvPr>
        </p:nvSpPr>
        <p:spPr>
          <a:xfrm>
            <a:off x="729450" y="5778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Default Browser Styles</a:t>
            </a:r>
            <a:endParaRPr/>
          </a:p>
        </p:txBody>
      </p:sp>
      <p:sp>
        <p:nvSpPr>
          <p:cNvPr id="581" name="Google Shape;581;p82"/>
          <p:cNvSpPr txBox="1"/>
          <p:nvPr/>
        </p:nvSpPr>
        <p:spPr>
          <a:xfrm>
            <a:off x="727650" y="1390325"/>
            <a:ext cx="7688700" cy="36810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lang="en-GB" sz="1000">
                <a:solidFill>
                  <a:srgbClr val="666666"/>
                </a:solidFill>
                <a:latin typeface="Courier New"/>
                <a:ea typeface="Courier New"/>
                <a:cs typeface="Courier New"/>
                <a:sym typeface="Courier New"/>
              </a:rPr>
              <a:t>colgroup[hidden], col[hidden], thead[hidden], tbody[hidden],</a:t>
            </a:r>
            <a:endParaRPr sz="1000">
              <a:solidFill>
                <a:srgbClr val="666666"/>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GB" sz="1000">
                <a:solidFill>
                  <a:srgbClr val="666666"/>
                </a:solidFill>
                <a:latin typeface="Courier New"/>
                <a:ea typeface="Courier New"/>
                <a:cs typeface="Courier New"/>
                <a:sym typeface="Courier New"/>
              </a:rPr>
              <a:t>tfoot[hidden], tr[hidden] {</a:t>
            </a:r>
            <a:endParaRPr sz="1000">
              <a:solidFill>
                <a:srgbClr val="666666"/>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GB" sz="1000">
                <a:solidFill>
                  <a:srgbClr val="666666"/>
                </a:solidFill>
                <a:latin typeface="Courier New"/>
                <a:ea typeface="Courier New"/>
                <a:cs typeface="Courier New"/>
                <a:sym typeface="Courier New"/>
              </a:rPr>
              <a:t>visibility: collapse;</a:t>
            </a:r>
            <a:endParaRPr sz="1000">
              <a:solidFill>
                <a:srgbClr val="666666"/>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GB" sz="1000">
                <a:solidFill>
                  <a:srgbClr val="666666"/>
                </a:solidFill>
                <a:latin typeface="Courier New"/>
                <a:ea typeface="Courier New"/>
                <a:cs typeface="Courier New"/>
                <a:sym typeface="Courier New"/>
              </a:rPr>
              <a:t>}</a:t>
            </a:r>
            <a:endParaRPr sz="1000">
              <a:solidFill>
                <a:srgbClr val="666666"/>
              </a:solidFill>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000">
              <a:solidFill>
                <a:srgbClr val="666666"/>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GB" sz="1000">
                <a:solidFill>
                  <a:srgbClr val="666666"/>
                </a:solidFill>
                <a:latin typeface="Courier New"/>
                <a:ea typeface="Courier New"/>
                <a:cs typeface="Courier New"/>
                <a:sym typeface="Courier New"/>
              </a:rPr>
              <a:t>table {</a:t>
            </a:r>
            <a:endParaRPr sz="1000">
              <a:solidFill>
                <a:srgbClr val="666666"/>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GB" sz="1000">
                <a:solidFill>
                  <a:srgbClr val="666666"/>
                </a:solidFill>
                <a:latin typeface="Courier New"/>
                <a:ea typeface="Courier New"/>
                <a:cs typeface="Courier New"/>
                <a:sym typeface="Courier New"/>
              </a:rPr>
              <a:t>box-sizing: border-box;</a:t>
            </a:r>
            <a:endParaRPr sz="1000">
              <a:solidFill>
                <a:srgbClr val="666666"/>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GB" sz="1000">
                <a:solidFill>
                  <a:srgbClr val="666666"/>
                </a:solidFill>
                <a:latin typeface="Courier New"/>
                <a:ea typeface="Courier New"/>
                <a:cs typeface="Courier New"/>
                <a:sym typeface="Courier New"/>
              </a:rPr>
              <a:t>border-spacing: 2px;</a:t>
            </a:r>
            <a:endParaRPr sz="1000">
              <a:solidFill>
                <a:srgbClr val="666666"/>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GB" sz="1000">
                <a:solidFill>
                  <a:srgbClr val="666666"/>
                </a:solidFill>
                <a:latin typeface="Courier New"/>
                <a:ea typeface="Courier New"/>
                <a:cs typeface="Courier New"/>
                <a:sym typeface="Courier New"/>
              </a:rPr>
              <a:t>border-collapse: separate;</a:t>
            </a:r>
            <a:endParaRPr sz="1000">
              <a:solidFill>
                <a:srgbClr val="666666"/>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GB" sz="1000">
                <a:solidFill>
                  <a:srgbClr val="666666"/>
                </a:solidFill>
                <a:latin typeface="Courier New"/>
                <a:ea typeface="Courier New"/>
                <a:cs typeface="Courier New"/>
                <a:sym typeface="Courier New"/>
              </a:rPr>
              <a:t>text-indent: initial;</a:t>
            </a:r>
            <a:endParaRPr sz="1000">
              <a:solidFill>
                <a:srgbClr val="666666"/>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GB" sz="1000">
                <a:solidFill>
                  <a:srgbClr val="666666"/>
                </a:solidFill>
                <a:latin typeface="Courier New"/>
                <a:ea typeface="Courier New"/>
                <a:cs typeface="Courier New"/>
                <a:sym typeface="Courier New"/>
              </a:rPr>
              <a:t>}</a:t>
            </a:r>
            <a:endParaRPr sz="1000">
              <a:solidFill>
                <a:srgbClr val="666666"/>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GB" sz="1000">
                <a:solidFill>
                  <a:srgbClr val="666666"/>
                </a:solidFill>
                <a:latin typeface="Courier New"/>
                <a:ea typeface="Courier New"/>
                <a:cs typeface="Courier New"/>
                <a:sym typeface="Courier New"/>
              </a:rPr>
              <a:t>td, th { padding: 1px; }</a:t>
            </a:r>
            <a:endParaRPr sz="1000">
              <a:solidFill>
                <a:srgbClr val="666666"/>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GB" sz="1000">
                <a:solidFill>
                  <a:srgbClr val="666666"/>
                </a:solidFill>
                <a:latin typeface="Courier New"/>
                <a:ea typeface="Courier New"/>
                <a:cs typeface="Courier New"/>
                <a:sym typeface="Courier New"/>
              </a:rPr>
              <a:t>th { font-weight: bold; }</a:t>
            </a:r>
            <a:endParaRPr sz="1000">
              <a:solidFill>
                <a:srgbClr val="666666"/>
              </a:solidFill>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000">
              <a:solidFill>
                <a:srgbClr val="666666"/>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GB" sz="1000">
                <a:solidFill>
                  <a:srgbClr val="666666"/>
                </a:solidFill>
                <a:latin typeface="Courier New"/>
                <a:ea typeface="Courier New"/>
                <a:cs typeface="Courier New"/>
                <a:sym typeface="Courier New"/>
              </a:rPr>
              <a:t>caption { text-align: center; }</a:t>
            </a:r>
            <a:endParaRPr sz="1000">
              <a:solidFill>
                <a:srgbClr val="666666"/>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GB" sz="1000">
                <a:solidFill>
                  <a:srgbClr val="666666"/>
                </a:solidFill>
                <a:latin typeface="Courier New"/>
                <a:ea typeface="Courier New"/>
                <a:cs typeface="Courier New"/>
                <a:sym typeface="Courier New"/>
              </a:rPr>
              <a:t>thead, tbody, tfoot, table &gt; tr { vertical-align: middle; }</a:t>
            </a:r>
            <a:endParaRPr sz="1000">
              <a:solidFill>
                <a:srgbClr val="666666"/>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GB" sz="1000">
                <a:solidFill>
                  <a:srgbClr val="666666"/>
                </a:solidFill>
                <a:latin typeface="Courier New"/>
                <a:ea typeface="Courier New"/>
                <a:cs typeface="Courier New"/>
                <a:sym typeface="Courier New"/>
              </a:rPr>
              <a:t>tr, td, th { vertical-align: inherit; }</a:t>
            </a:r>
            <a:endParaRPr sz="1000">
              <a:solidFill>
                <a:srgbClr val="666666"/>
              </a:solidFill>
              <a:latin typeface="Courier New"/>
              <a:ea typeface="Courier New"/>
              <a:cs typeface="Courier New"/>
              <a:sym typeface="Courier New"/>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5" name="Shape 585"/>
        <p:cNvGrpSpPr/>
        <p:nvPr/>
      </p:nvGrpSpPr>
      <p:grpSpPr>
        <a:xfrm>
          <a:off x="0" y="0"/>
          <a:ext cx="0" cy="0"/>
          <a:chOff x="0" y="0"/>
          <a:chExt cx="0" cy="0"/>
        </a:xfrm>
      </p:grpSpPr>
      <p:sp>
        <p:nvSpPr>
          <p:cNvPr id="586" name="Google Shape;586;p83"/>
          <p:cNvSpPr txBox="1"/>
          <p:nvPr>
            <p:ph type="title"/>
          </p:nvPr>
        </p:nvSpPr>
        <p:spPr>
          <a:xfrm>
            <a:off x="729450" y="5778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Default Browser Styles</a:t>
            </a:r>
            <a:endParaRPr/>
          </a:p>
        </p:txBody>
      </p:sp>
      <p:sp>
        <p:nvSpPr>
          <p:cNvPr id="587" name="Google Shape;587;p83"/>
          <p:cNvSpPr txBox="1"/>
          <p:nvPr/>
        </p:nvSpPr>
        <p:spPr>
          <a:xfrm>
            <a:off x="727650" y="1390325"/>
            <a:ext cx="7688700" cy="36810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t/>
            </a:r>
            <a:endParaRPr sz="1000">
              <a:solidFill>
                <a:srgbClr val="666666"/>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GB" sz="1000">
                <a:solidFill>
                  <a:srgbClr val="666666"/>
                </a:solidFill>
                <a:latin typeface="Courier New"/>
                <a:ea typeface="Courier New"/>
                <a:cs typeface="Courier New"/>
                <a:sym typeface="Courier New"/>
              </a:rPr>
              <a:t>input, select, button, textarea {</a:t>
            </a:r>
            <a:endParaRPr sz="1000">
              <a:solidFill>
                <a:srgbClr val="666666"/>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GB" sz="1000">
                <a:solidFill>
                  <a:srgbClr val="666666"/>
                </a:solidFill>
                <a:latin typeface="Courier New"/>
                <a:ea typeface="Courier New"/>
                <a:cs typeface="Courier New"/>
                <a:sym typeface="Courier New"/>
              </a:rPr>
              <a:t>letter-spacing: initial;</a:t>
            </a:r>
            <a:endParaRPr sz="1000">
              <a:solidFill>
                <a:srgbClr val="666666"/>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GB" sz="1000">
                <a:solidFill>
                  <a:srgbClr val="666666"/>
                </a:solidFill>
                <a:latin typeface="Courier New"/>
                <a:ea typeface="Courier New"/>
                <a:cs typeface="Courier New"/>
                <a:sym typeface="Courier New"/>
              </a:rPr>
              <a:t>word-spacing: initial;</a:t>
            </a:r>
            <a:endParaRPr sz="1000">
              <a:solidFill>
                <a:srgbClr val="666666"/>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GB" sz="1000">
                <a:solidFill>
                  <a:srgbClr val="666666"/>
                </a:solidFill>
                <a:latin typeface="Courier New"/>
                <a:ea typeface="Courier New"/>
                <a:cs typeface="Courier New"/>
                <a:sym typeface="Courier New"/>
              </a:rPr>
              <a:t>line-height: initial;</a:t>
            </a:r>
            <a:endParaRPr sz="1000">
              <a:solidFill>
                <a:srgbClr val="666666"/>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GB" sz="1000">
                <a:solidFill>
                  <a:srgbClr val="666666"/>
                </a:solidFill>
                <a:latin typeface="Courier New"/>
                <a:ea typeface="Courier New"/>
                <a:cs typeface="Courier New"/>
                <a:sym typeface="Courier New"/>
              </a:rPr>
              <a:t>text-transform: initial;</a:t>
            </a:r>
            <a:endParaRPr sz="1000">
              <a:solidFill>
                <a:srgbClr val="666666"/>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GB" sz="1000">
                <a:solidFill>
                  <a:srgbClr val="666666"/>
                </a:solidFill>
                <a:latin typeface="Courier New"/>
                <a:ea typeface="Courier New"/>
                <a:cs typeface="Courier New"/>
                <a:sym typeface="Courier New"/>
              </a:rPr>
              <a:t>text-indent: initial;</a:t>
            </a:r>
            <a:endParaRPr sz="1000">
              <a:solidFill>
                <a:srgbClr val="666666"/>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GB" sz="1000">
                <a:solidFill>
                  <a:srgbClr val="666666"/>
                </a:solidFill>
                <a:latin typeface="Courier New"/>
                <a:ea typeface="Courier New"/>
                <a:cs typeface="Courier New"/>
                <a:sym typeface="Courier New"/>
              </a:rPr>
              <a:t>text-shadow: initial;</a:t>
            </a:r>
            <a:endParaRPr sz="1000">
              <a:solidFill>
                <a:srgbClr val="666666"/>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GB" sz="1000">
                <a:solidFill>
                  <a:srgbClr val="666666"/>
                </a:solidFill>
                <a:latin typeface="Courier New"/>
                <a:ea typeface="Courier New"/>
                <a:cs typeface="Courier New"/>
                <a:sym typeface="Courier New"/>
              </a:rPr>
              <a:t>}</a:t>
            </a:r>
            <a:endParaRPr sz="1000">
              <a:solidFill>
                <a:srgbClr val="666666"/>
              </a:solidFill>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000">
              <a:solidFill>
                <a:srgbClr val="666666"/>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GB" sz="1000">
                <a:solidFill>
                  <a:srgbClr val="666666"/>
                </a:solidFill>
                <a:latin typeface="Courier New"/>
                <a:ea typeface="Courier New"/>
                <a:cs typeface="Courier New"/>
                <a:sym typeface="Courier New"/>
              </a:rPr>
              <a:t>input, select, textarea {</a:t>
            </a:r>
            <a:endParaRPr sz="1000">
              <a:solidFill>
                <a:srgbClr val="666666"/>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GB" sz="1000">
                <a:solidFill>
                  <a:srgbClr val="666666"/>
                </a:solidFill>
                <a:latin typeface="Courier New"/>
                <a:ea typeface="Courier New"/>
                <a:cs typeface="Courier New"/>
                <a:sym typeface="Courier New"/>
              </a:rPr>
              <a:t>text-align: initial;</a:t>
            </a:r>
            <a:endParaRPr sz="1000">
              <a:solidFill>
                <a:srgbClr val="666666"/>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GB" sz="1000">
                <a:solidFill>
                  <a:srgbClr val="666666"/>
                </a:solidFill>
                <a:latin typeface="Courier New"/>
                <a:ea typeface="Courier New"/>
                <a:cs typeface="Courier New"/>
                <a:sym typeface="Courier New"/>
              </a:rPr>
              <a:t>}</a:t>
            </a:r>
            <a:endParaRPr sz="1000">
              <a:solidFill>
                <a:srgbClr val="666666"/>
              </a:solidFill>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000">
              <a:solidFill>
                <a:srgbClr val="666666"/>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GB" sz="1000">
                <a:solidFill>
                  <a:srgbClr val="666666"/>
                </a:solidFill>
                <a:latin typeface="Courier New"/>
                <a:ea typeface="Courier New"/>
                <a:cs typeface="Courier New"/>
                <a:sym typeface="Courier New"/>
              </a:rPr>
              <a:t>input:is([type=reset i], [type=button i], [type=submit i]), button {</a:t>
            </a:r>
            <a:endParaRPr sz="1000">
              <a:solidFill>
                <a:srgbClr val="666666"/>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GB" sz="1000">
                <a:solidFill>
                  <a:srgbClr val="666666"/>
                </a:solidFill>
                <a:latin typeface="Courier New"/>
                <a:ea typeface="Courier New"/>
                <a:cs typeface="Courier New"/>
                <a:sym typeface="Courier New"/>
              </a:rPr>
              <a:t>text-align: center;</a:t>
            </a:r>
            <a:endParaRPr sz="1000">
              <a:solidFill>
                <a:srgbClr val="666666"/>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GB" sz="1000">
                <a:solidFill>
                  <a:srgbClr val="666666"/>
                </a:solidFill>
                <a:latin typeface="Courier New"/>
                <a:ea typeface="Courier New"/>
                <a:cs typeface="Courier New"/>
                <a:sym typeface="Courier New"/>
              </a:rPr>
              <a:t>}</a:t>
            </a:r>
            <a:endParaRPr sz="1000">
              <a:solidFill>
                <a:srgbClr val="666666"/>
              </a:solidFill>
              <a:latin typeface="Courier New"/>
              <a:ea typeface="Courier New"/>
              <a:cs typeface="Courier New"/>
              <a:sym typeface="Courier New"/>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1" name="Shape 591"/>
        <p:cNvGrpSpPr/>
        <p:nvPr/>
      </p:nvGrpSpPr>
      <p:grpSpPr>
        <a:xfrm>
          <a:off x="0" y="0"/>
          <a:ext cx="0" cy="0"/>
          <a:chOff x="0" y="0"/>
          <a:chExt cx="0" cy="0"/>
        </a:xfrm>
      </p:grpSpPr>
      <p:sp>
        <p:nvSpPr>
          <p:cNvPr id="592" name="Google Shape;592;p84"/>
          <p:cNvSpPr txBox="1"/>
          <p:nvPr>
            <p:ph type="title"/>
          </p:nvPr>
        </p:nvSpPr>
        <p:spPr>
          <a:xfrm>
            <a:off x="729450" y="5778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Default Browser Styles</a:t>
            </a:r>
            <a:endParaRPr/>
          </a:p>
        </p:txBody>
      </p:sp>
      <p:sp>
        <p:nvSpPr>
          <p:cNvPr id="593" name="Google Shape;593;p84"/>
          <p:cNvSpPr txBox="1"/>
          <p:nvPr/>
        </p:nvSpPr>
        <p:spPr>
          <a:xfrm>
            <a:off x="727650" y="1390325"/>
            <a:ext cx="7688700" cy="24276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lang="en-GB" sz="1000">
                <a:solidFill>
                  <a:srgbClr val="666666"/>
                </a:solidFill>
                <a:latin typeface="Courier New"/>
                <a:ea typeface="Courier New"/>
                <a:cs typeface="Courier New"/>
                <a:sym typeface="Courier New"/>
              </a:rPr>
              <a:t>input:is([type=reset i], [type=button i], [type=submit i], [type=color i]), button {</a:t>
            </a:r>
            <a:endParaRPr sz="1000">
              <a:solidFill>
                <a:srgbClr val="666666"/>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GB" sz="1000">
                <a:solidFill>
                  <a:srgbClr val="666666"/>
                </a:solidFill>
                <a:latin typeface="Courier New"/>
                <a:ea typeface="Courier New"/>
                <a:cs typeface="Courier New"/>
                <a:sym typeface="Courier New"/>
              </a:rPr>
              <a:t>display: inline-block;</a:t>
            </a:r>
            <a:endParaRPr sz="1000">
              <a:solidFill>
                <a:srgbClr val="666666"/>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GB" sz="1000">
                <a:solidFill>
                  <a:srgbClr val="666666"/>
                </a:solidFill>
                <a:latin typeface="Courier New"/>
                <a:ea typeface="Courier New"/>
                <a:cs typeface="Courier New"/>
                <a:sym typeface="Courier New"/>
              </a:rPr>
              <a:t>}</a:t>
            </a:r>
            <a:endParaRPr sz="1000">
              <a:solidFill>
                <a:srgbClr val="666666"/>
              </a:solidFill>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000">
              <a:solidFill>
                <a:srgbClr val="666666"/>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GB" sz="1000">
                <a:solidFill>
                  <a:srgbClr val="666666"/>
                </a:solidFill>
                <a:latin typeface="Courier New"/>
                <a:ea typeface="Courier New"/>
                <a:cs typeface="Courier New"/>
                <a:sym typeface="Courier New"/>
              </a:rPr>
              <a:t>input:is([type=radio i], [type=checkbox i], [type=reset i], [type=button i],</a:t>
            </a:r>
            <a:endParaRPr sz="1000">
              <a:solidFill>
                <a:srgbClr val="666666"/>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GB" sz="1000">
                <a:solidFill>
                  <a:srgbClr val="666666"/>
                </a:solidFill>
                <a:latin typeface="Courier New"/>
                <a:ea typeface="Courier New"/>
                <a:cs typeface="Courier New"/>
                <a:sym typeface="Courier New"/>
              </a:rPr>
              <a:t>[type=submit i], [type=color i], [type=search i]), select, button {</a:t>
            </a:r>
            <a:endParaRPr sz="1000">
              <a:solidFill>
                <a:srgbClr val="666666"/>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GB" sz="1000">
                <a:solidFill>
                  <a:srgbClr val="666666"/>
                </a:solidFill>
                <a:latin typeface="Courier New"/>
                <a:ea typeface="Courier New"/>
                <a:cs typeface="Courier New"/>
                <a:sym typeface="Courier New"/>
              </a:rPr>
              <a:t>box-sizing: border-box;</a:t>
            </a:r>
            <a:endParaRPr sz="1000">
              <a:solidFill>
                <a:srgbClr val="666666"/>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GB" sz="1000">
                <a:solidFill>
                  <a:srgbClr val="666666"/>
                </a:solidFill>
                <a:latin typeface="Courier New"/>
                <a:ea typeface="Courier New"/>
                <a:cs typeface="Courier New"/>
                <a:sym typeface="Courier New"/>
              </a:rPr>
              <a:t>}</a:t>
            </a:r>
            <a:endParaRPr sz="1000">
              <a:solidFill>
                <a:srgbClr val="666666"/>
              </a:solidFill>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000">
              <a:solidFill>
                <a:srgbClr val="666666"/>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GB" sz="1000">
                <a:solidFill>
                  <a:srgbClr val="666666"/>
                </a:solidFill>
                <a:latin typeface="Courier New"/>
                <a:ea typeface="Courier New"/>
                <a:cs typeface="Courier New"/>
                <a:sym typeface="Courier New"/>
              </a:rPr>
              <a:t>textarea { white-space: pre-wrap; }</a:t>
            </a:r>
            <a:endParaRPr sz="1000">
              <a:solidFill>
                <a:srgbClr val="666666"/>
              </a:solidFill>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000">
              <a:solidFill>
                <a:srgbClr val="666666"/>
              </a:solidFill>
              <a:latin typeface="Courier New"/>
              <a:ea typeface="Courier New"/>
              <a:cs typeface="Courier New"/>
              <a:sym typeface="Courier New"/>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7" name="Shape 597"/>
        <p:cNvGrpSpPr/>
        <p:nvPr/>
      </p:nvGrpSpPr>
      <p:grpSpPr>
        <a:xfrm>
          <a:off x="0" y="0"/>
          <a:ext cx="0" cy="0"/>
          <a:chOff x="0" y="0"/>
          <a:chExt cx="0" cy="0"/>
        </a:xfrm>
      </p:grpSpPr>
      <p:sp>
        <p:nvSpPr>
          <p:cNvPr id="598" name="Google Shape;598;p85"/>
          <p:cNvSpPr txBox="1"/>
          <p:nvPr>
            <p:ph type="title"/>
          </p:nvPr>
        </p:nvSpPr>
        <p:spPr>
          <a:xfrm>
            <a:off x="729450" y="5778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Formatting Text in CSS</a:t>
            </a:r>
            <a:endParaRPr/>
          </a:p>
        </p:txBody>
      </p:sp>
      <p:sp>
        <p:nvSpPr>
          <p:cNvPr id="599" name="Google Shape;599;p85"/>
          <p:cNvSpPr txBox="1"/>
          <p:nvPr/>
        </p:nvSpPr>
        <p:spPr>
          <a:xfrm>
            <a:off x="727650" y="1390325"/>
            <a:ext cx="7688700" cy="32631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lang="en-GB" sz="1000">
                <a:solidFill>
                  <a:srgbClr val="666666"/>
                </a:solidFill>
                <a:latin typeface="Courier New"/>
                <a:ea typeface="Courier New"/>
                <a:cs typeface="Courier New"/>
                <a:sym typeface="Courier New"/>
              </a:rPr>
              <a:t>CSS allows us to format text to create visually appealing content. The following properties are used to style text using</a:t>
            </a:r>
            <a:endParaRPr sz="1000">
              <a:solidFill>
                <a:srgbClr val="666666"/>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GB" sz="1000">
                <a:solidFill>
                  <a:srgbClr val="666666"/>
                </a:solidFill>
                <a:latin typeface="Courier New"/>
                <a:ea typeface="Courier New"/>
                <a:cs typeface="Courier New"/>
                <a:sym typeface="Courier New"/>
              </a:rPr>
              <a:t>CSS.</a:t>
            </a:r>
            <a:endParaRPr sz="1000">
              <a:solidFill>
                <a:srgbClr val="666666"/>
              </a:solidFill>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000">
              <a:solidFill>
                <a:srgbClr val="666666"/>
              </a:solidFill>
              <a:latin typeface="Courier New"/>
              <a:ea typeface="Courier New"/>
              <a:cs typeface="Courier New"/>
              <a:sym typeface="Courier New"/>
            </a:endParaRPr>
          </a:p>
          <a:p>
            <a:pPr indent="0" lvl="0" marL="0" rtl="0" algn="l">
              <a:lnSpc>
                <a:spcPct val="135714"/>
              </a:lnSpc>
              <a:spcBef>
                <a:spcPts val="0"/>
              </a:spcBef>
              <a:spcAft>
                <a:spcPts val="0"/>
              </a:spcAft>
              <a:buNone/>
            </a:pPr>
            <a:r>
              <a:rPr b="1" lang="en-GB" sz="1000">
                <a:solidFill>
                  <a:srgbClr val="666666"/>
                </a:solidFill>
                <a:latin typeface="Courier New"/>
                <a:ea typeface="Courier New"/>
                <a:cs typeface="Courier New"/>
                <a:sym typeface="Courier New"/>
              </a:rPr>
              <a:t>color</a:t>
            </a:r>
            <a:endParaRPr b="1" sz="1000">
              <a:solidFill>
                <a:srgbClr val="666666"/>
              </a:solidFill>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000">
              <a:solidFill>
                <a:srgbClr val="666666"/>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GB" sz="1000">
                <a:solidFill>
                  <a:srgbClr val="666666"/>
                </a:solidFill>
                <a:latin typeface="Courier New"/>
                <a:ea typeface="Courier New"/>
                <a:cs typeface="Courier New"/>
                <a:sym typeface="Courier New"/>
              </a:rPr>
              <a:t>This property helps us change the text color.</a:t>
            </a:r>
            <a:endParaRPr sz="1000">
              <a:solidFill>
                <a:srgbClr val="666666"/>
              </a:solidFill>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000">
              <a:solidFill>
                <a:srgbClr val="666666"/>
              </a:solidFill>
              <a:latin typeface="Courier New"/>
              <a:ea typeface="Courier New"/>
              <a:cs typeface="Courier New"/>
              <a:sym typeface="Courier New"/>
            </a:endParaRPr>
          </a:p>
          <a:p>
            <a:pPr indent="0" lvl="0" marL="0" rtl="0" algn="l">
              <a:lnSpc>
                <a:spcPct val="135714"/>
              </a:lnSpc>
              <a:spcBef>
                <a:spcPts val="0"/>
              </a:spcBef>
              <a:spcAft>
                <a:spcPts val="0"/>
              </a:spcAft>
              <a:buNone/>
            </a:pPr>
            <a:r>
              <a:rPr b="1" lang="en-GB" sz="1000">
                <a:solidFill>
                  <a:srgbClr val="666666"/>
                </a:solidFill>
                <a:latin typeface="Courier New"/>
                <a:ea typeface="Courier New"/>
                <a:cs typeface="Courier New"/>
                <a:sym typeface="Courier New"/>
              </a:rPr>
              <a:t>letter-spacing</a:t>
            </a:r>
            <a:endParaRPr b="1" sz="1000">
              <a:solidFill>
                <a:srgbClr val="666666"/>
              </a:solidFill>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000">
              <a:solidFill>
                <a:srgbClr val="666666"/>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GB" sz="1000">
                <a:solidFill>
                  <a:srgbClr val="666666"/>
                </a:solidFill>
                <a:latin typeface="Courier New"/>
                <a:ea typeface="Courier New"/>
                <a:cs typeface="Courier New"/>
                <a:sym typeface="Courier New"/>
              </a:rPr>
              <a:t>This property is used to set the spacing between characters.</a:t>
            </a:r>
            <a:endParaRPr sz="1000">
              <a:solidFill>
                <a:srgbClr val="666666"/>
              </a:solidFill>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000">
              <a:solidFill>
                <a:srgbClr val="666666"/>
              </a:solidFill>
              <a:latin typeface="Courier New"/>
              <a:ea typeface="Courier New"/>
              <a:cs typeface="Courier New"/>
              <a:sym typeface="Courier New"/>
            </a:endParaRPr>
          </a:p>
          <a:p>
            <a:pPr indent="0" lvl="0" marL="0" rtl="0" algn="l">
              <a:lnSpc>
                <a:spcPct val="135714"/>
              </a:lnSpc>
              <a:spcBef>
                <a:spcPts val="0"/>
              </a:spcBef>
              <a:spcAft>
                <a:spcPts val="0"/>
              </a:spcAft>
              <a:buNone/>
            </a:pPr>
            <a:r>
              <a:rPr b="1" lang="en-GB" sz="1000">
                <a:solidFill>
                  <a:srgbClr val="666666"/>
                </a:solidFill>
                <a:latin typeface="Courier New"/>
                <a:ea typeface="Courier New"/>
                <a:cs typeface="Courier New"/>
                <a:sym typeface="Courier New"/>
              </a:rPr>
              <a:t>line-height</a:t>
            </a:r>
            <a:endParaRPr b="1" sz="1000">
              <a:solidFill>
                <a:srgbClr val="666666"/>
              </a:solidFill>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000">
              <a:solidFill>
                <a:srgbClr val="666666"/>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GB" sz="1000">
                <a:solidFill>
                  <a:srgbClr val="666666"/>
                </a:solidFill>
                <a:latin typeface="Courier New"/>
                <a:ea typeface="Courier New"/>
                <a:cs typeface="Courier New"/>
                <a:sym typeface="Courier New"/>
              </a:rPr>
              <a:t>The height of a line is specified using this property.</a:t>
            </a:r>
            <a:endParaRPr sz="1000">
              <a:solidFill>
                <a:srgbClr val="666666"/>
              </a:solidFill>
              <a:latin typeface="Courier New"/>
              <a:ea typeface="Courier New"/>
              <a:cs typeface="Courier New"/>
              <a:sym typeface="Courier New"/>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3" name="Shape 603"/>
        <p:cNvGrpSpPr/>
        <p:nvPr/>
      </p:nvGrpSpPr>
      <p:grpSpPr>
        <a:xfrm>
          <a:off x="0" y="0"/>
          <a:ext cx="0" cy="0"/>
          <a:chOff x="0" y="0"/>
          <a:chExt cx="0" cy="0"/>
        </a:xfrm>
      </p:grpSpPr>
      <p:sp>
        <p:nvSpPr>
          <p:cNvPr id="604" name="Google Shape;604;p86"/>
          <p:cNvSpPr txBox="1"/>
          <p:nvPr>
            <p:ph type="title"/>
          </p:nvPr>
        </p:nvSpPr>
        <p:spPr>
          <a:xfrm>
            <a:off x="729450" y="5778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Formatting Text in CSS</a:t>
            </a:r>
            <a:endParaRPr/>
          </a:p>
        </p:txBody>
      </p:sp>
      <p:sp>
        <p:nvSpPr>
          <p:cNvPr id="605" name="Google Shape;605;p86"/>
          <p:cNvSpPr txBox="1"/>
          <p:nvPr/>
        </p:nvSpPr>
        <p:spPr>
          <a:xfrm>
            <a:off x="727650" y="1390325"/>
            <a:ext cx="7688700" cy="34722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b="1" lang="en-GB" sz="1000">
                <a:solidFill>
                  <a:srgbClr val="666666"/>
                </a:solidFill>
                <a:latin typeface="Courier New"/>
                <a:ea typeface="Courier New"/>
                <a:cs typeface="Courier New"/>
                <a:sym typeface="Courier New"/>
              </a:rPr>
              <a:t>text-align</a:t>
            </a:r>
            <a:endParaRPr b="1" sz="1000">
              <a:solidFill>
                <a:srgbClr val="666666"/>
              </a:solidFill>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000">
              <a:solidFill>
                <a:srgbClr val="666666"/>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GB" sz="1000">
                <a:solidFill>
                  <a:srgbClr val="666666"/>
                </a:solidFill>
                <a:latin typeface="Courier New"/>
                <a:ea typeface="Courier New"/>
                <a:cs typeface="Courier New"/>
                <a:sym typeface="Courier New"/>
              </a:rPr>
              <a:t>The horizontal alignment of the text is controlled by text-align property.</a:t>
            </a:r>
            <a:endParaRPr sz="1000">
              <a:solidFill>
                <a:srgbClr val="666666"/>
              </a:solidFill>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000">
              <a:solidFill>
                <a:srgbClr val="666666"/>
              </a:solidFill>
              <a:latin typeface="Courier New"/>
              <a:ea typeface="Courier New"/>
              <a:cs typeface="Courier New"/>
              <a:sym typeface="Courier New"/>
            </a:endParaRPr>
          </a:p>
          <a:p>
            <a:pPr indent="0" lvl="0" marL="0" rtl="0" algn="l">
              <a:lnSpc>
                <a:spcPct val="135714"/>
              </a:lnSpc>
              <a:spcBef>
                <a:spcPts val="0"/>
              </a:spcBef>
              <a:spcAft>
                <a:spcPts val="0"/>
              </a:spcAft>
              <a:buNone/>
            </a:pPr>
            <a:r>
              <a:rPr b="1" lang="en-GB" sz="1000">
                <a:solidFill>
                  <a:srgbClr val="666666"/>
                </a:solidFill>
                <a:latin typeface="Courier New"/>
                <a:ea typeface="Courier New"/>
                <a:cs typeface="Courier New"/>
                <a:sym typeface="Courier New"/>
              </a:rPr>
              <a:t>text-decoration</a:t>
            </a:r>
            <a:endParaRPr b="1" sz="1000">
              <a:solidFill>
                <a:srgbClr val="666666"/>
              </a:solidFill>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000">
              <a:solidFill>
                <a:srgbClr val="666666"/>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GB" sz="1000">
                <a:solidFill>
                  <a:srgbClr val="666666"/>
                </a:solidFill>
                <a:latin typeface="Courier New"/>
                <a:ea typeface="Courier New"/>
                <a:cs typeface="Courier New"/>
                <a:sym typeface="Courier New"/>
              </a:rPr>
              <a:t>To underline, strikethrough or overline and style it, text-decoration is used.</a:t>
            </a:r>
            <a:endParaRPr sz="1000">
              <a:solidFill>
                <a:srgbClr val="666666"/>
              </a:solidFill>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000">
              <a:solidFill>
                <a:srgbClr val="666666"/>
              </a:solidFill>
              <a:latin typeface="Courier New"/>
              <a:ea typeface="Courier New"/>
              <a:cs typeface="Courier New"/>
              <a:sym typeface="Courier New"/>
            </a:endParaRPr>
          </a:p>
          <a:p>
            <a:pPr indent="0" lvl="0" marL="0" rtl="0" algn="l">
              <a:lnSpc>
                <a:spcPct val="135714"/>
              </a:lnSpc>
              <a:spcBef>
                <a:spcPts val="0"/>
              </a:spcBef>
              <a:spcAft>
                <a:spcPts val="0"/>
              </a:spcAft>
              <a:buNone/>
            </a:pPr>
            <a:r>
              <a:rPr b="1" lang="en-GB" sz="1000">
                <a:solidFill>
                  <a:srgbClr val="666666"/>
                </a:solidFill>
                <a:latin typeface="Courier New"/>
                <a:ea typeface="Courier New"/>
                <a:cs typeface="Courier New"/>
                <a:sym typeface="Courier New"/>
              </a:rPr>
              <a:t>text-indent</a:t>
            </a:r>
            <a:endParaRPr b="1" sz="1000">
              <a:solidFill>
                <a:srgbClr val="666666"/>
              </a:solidFill>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000">
              <a:solidFill>
                <a:srgbClr val="666666"/>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GB" sz="1000">
                <a:solidFill>
                  <a:srgbClr val="666666"/>
                </a:solidFill>
                <a:latin typeface="Courier New"/>
                <a:ea typeface="Courier New"/>
                <a:cs typeface="Courier New"/>
                <a:sym typeface="Courier New"/>
              </a:rPr>
              <a:t>The indentation of the first line of an element is set by the text-ident property.</a:t>
            </a:r>
            <a:endParaRPr sz="1000">
              <a:solidFill>
                <a:srgbClr val="666666"/>
              </a:solidFill>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000">
              <a:solidFill>
                <a:srgbClr val="666666"/>
              </a:solidFill>
              <a:latin typeface="Courier New"/>
              <a:ea typeface="Courier New"/>
              <a:cs typeface="Courier New"/>
              <a:sym typeface="Courier New"/>
            </a:endParaRPr>
          </a:p>
          <a:p>
            <a:pPr indent="0" lvl="0" marL="0" rtl="0" algn="l">
              <a:lnSpc>
                <a:spcPct val="135714"/>
              </a:lnSpc>
              <a:spcBef>
                <a:spcPts val="0"/>
              </a:spcBef>
              <a:spcAft>
                <a:spcPts val="0"/>
              </a:spcAft>
              <a:buNone/>
            </a:pPr>
            <a:r>
              <a:rPr b="1" lang="en-GB" sz="1000">
                <a:solidFill>
                  <a:srgbClr val="666666"/>
                </a:solidFill>
                <a:latin typeface="Courier New"/>
                <a:ea typeface="Courier New"/>
                <a:cs typeface="Courier New"/>
                <a:sym typeface="Courier New"/>
              </a:rPr>
              <a:t>text-shadow</a:t>
            </a:r>
            <a:endParaRPr b="1" sz="1000">
              <a:solidFill>
                <a:srgbClr val="666666"/>
              </a:solidFill>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000">
              <a:solidFill>
                <a:srgbClr val="666666"/>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GB" sz="1000">
                <a:solidFill>
                  <a:srgbClr val="666666"/>
                </a:solidFill>
                <a:latin typeface="Courier New"/>
                <a:ea typeface="Courier New"/>
                <a:cs typeface="Courier New"/>
                <a:sym typeface="Courier New"/>
              </a:rPr>
              <a:t>To display a shadow around text, the text-shadow property is used.</a:t>
            </a:r>
            <a:endParaRPr sz="1000">
              <a:solidFill>
                <a:srgbClr val="666666"/>
              </a:solidFill>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000">
              <a:solidFill>
                <a:srgbClr val="666666"/>
              </a:solidFill>
              <a:latin typeface="Courier New"/>
              <a:ea typeface="Courier New"/>
              <a:cs typeface="Courier New"/>
              <a:sym typeface="Courier New"/>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9" name="Shape 609"/>
        <p:cNvGrpSpPr/>
        <p:nvPr/>
      </p:nvGrpSpPr>
      <p:grpSpPr>
        <a:xfrm>
          <a:off x="0" y="0"/>
          <a:ext cx="0" cy="0"/>
          <a:chOff x="0" y="0"/>
          <a:chExt cx="0" cy="0"/>
        </a:xfrm>
      </p:grpSpPr>
      <p:sp>
        <p:nvSpPr>
          <p:cNvPr id="610" name="Google Shape;610;p87"/>
          <p:cNvSpPr txBox="1"/>
          <p:nvPr>
            <p:ph type="title"/>
          </p:nvPr>
        </p:nvSpPr>
        <p:spPr>
          <a:xfrm>
            <a:off x="729450" y="5778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Formatting Text in CSS</a:t>
            </a:r>
            <a:endParaRPr/>
          </a:p>
        </p:txBody>
      </p:sp>
      <p:sp>
        <p:nvSpPr>
          <p:cNvPr id="611" name="Google Shape;611;p87"/>
          <p:cNvSpPr txBox="1"/>
          <p:nvPr/>
        </p:nvSpPr>
        <p:spPr>
          <a:xfrm>
            <a:off x="727650" y="1390325"/>
            <a:ext cx="7688700" cy="18009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b="1" lang="en-GB" sz="1000">
                <a:solidFill>
                  <a:srgbClr val="666666"/>
                </a:solidFill>
                <a:latin typeface="Courier New"/>
                <a:ea typeface="Courier New"/>
                <a:cs typeface="Courier New"/>
                <a:sym typeface="Courier New"/>
              </a:rPr>
              <a:t>text-transform</a:t>
            </a:r>
            <a:endParaRPr b="1" sz="1000">
              <a:solidFill>
                <a:srgbClr val="666666"/>
              </a:solidFill>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000">
              <a:solidFill>
                <a:srgbClr val="666666"/>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GB" sz="1000">
                <a:solidFill>
                  <a:srgbClr val="666666"/>
                </a:solidFill>
                <a:latin typeface="Courier New"/>
                <a:ea typeface="Courier New"/>
                <a:cs typeface="Courier New"/>
                <a:sym typeface="Courier New"/>
              </a:rPr>
              <a:t>The case of text can be set with the text-transform property.</a:t>
            </a:r>
            <a:endParaRPr sz="1000">
              <a:solidFill>
                <a:srgbClr val="666666"/>
              </a:solidFill>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000">
              <a:solidFill>
                <a:srgbClr val="666666"/>
              </a:solidFill>
              <a:latin typeface="Courier New"/>
              <a:ea typeface="Courier New"/>
              <a:cs typeface="Courier New"/>
              <a:sym typeface="Courier New"/>
            </a:endParaRPr>
          </a:p>
          <a:p>
            <a:pPr indent="0" lvl="0" marL="0" rtl="0" algn="l">
              <a:lnSpc>
                <a:spcPct val="135714"/>
              </a:lnSpc>
              <a:spcBef>
                <a:spcPts val="0"/>
              </a:spcBef>
              <a:spcAft>
                <a:spcPts val="0"/>
              </a:spcAft>
              <a:buNone/>
            </a:pPr>
            <a:r>
              <a:rPr b="1" lang="en-GB" sz="1000">
                <a:solidFill>
                  <a:srgbClr val="666666"/>
                </a:solidFill>
                <a:latin typeface="Courier New"/>
                <a:ea typeface="Courier New"/>
                <a:cs typeface="Courier New"/>
                <a:sym typeface="Courier New"/>
              </a:rPr>
              <a:t>word-spacing</a:t>
            </a:r>
            <a:endParaRPr b="1" sz="1000">
              <a:solidFill>
                <a:srgbClr val="666666"/>
              </a:solidFill>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000">
              <a:solidFill>
                <a:srgbClr val="666666"/>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GB" sz="1000">
                <a:solidFill>
                  <a:srgbClr val="666666"/>
                </a:solidFill>
                <a:latin typeface="Courier New"/>
                <a:ea typeface="Courier New"/>
                <a:cs typeface="Courier New"/>
                <a:sym typeface="Courier New"/>
              </a:rPr>
              <a:t>The space between words can be set with this property.</a:t>
            </a:r>
            <a:endParaRPr sz="1000">
              <a:solidFill>
                <a:srgbClr val="666666"/>
              </a:solidFill>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000">
              <a:solidFill>
                <a:srgbClr val="666666"/>
              </a:solidFill>
              <a:latin typeface="Courier New"/>
              <a:ea typeface="Courier New"/>
              <a:cs typeface="Courier New"/>
              <a:sym typeface="Courier New"/>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5" name="Shape 615"/>
        <p:cNvGrpSpPr/>
        <p:nvPr/>
      </p:nvGrpSpPr>
      <p:grpSpPr>
        <a:xfrm>
          <a:off x="0" y="0"/>
          <a:ext cx="0" cy="0"/>
          <a:chOff x="0" y="0"/>
          <a:chExt cx="0" cy="0"/>
        </a:xfrm>
      </p:grpSpPr>
      <p:sp>
        <p:nvSpPr>
          <p:cNvPr id="616" name="Google Shape;616;p88"/>
          <p:cNvSpPr txBox="1"/>
          <p:nvPr>
            <p:ph type="title"/>
          </p:nvPr>
        </p:nvSpPr>
        <p:spPr>
          <a:xfrm>
            <a:off x="729450" y="5778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Website Layout</a:t>
            </a:r>
            <a:endParaRPr/>
          </a:p>
        </p:txBody>
      </p:sp>
      <p:sp>
        <p:nvSpPr>
          <p:cNvPr id="617" name="Google Shape;617;p88"/>
          <p:cNvSpPr txBox="1"/>
          <p:nvPr/>
        </p:nvSpPr>
        <p:spPr>
          <a:xfrm>
            <a:off x="727650" y="1390325"/>
            <a:ext cx="7688700" cy="5838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lang="en-GB" sz="1100">
                <a:solidFill>
                  <a:srgbClr val="666666"/>
                </a:solidFill>
                <a:latin typeface="Lato"/>
                <a:ea typeface="Lato"/>
                <a:cs typeface="Lato"/>
                <a:sym typeface="Lato"/>
              </a:rPr>
              <a:t>Website Layout</a:t>
            </a:r>
            <a:endParaRPr sz="1100">
              <a:solidFill>
                <a:srgbClr val="666666"/>
              </a:solidFill>
              <a:latin typeface="Lato"/>
              <a:ea typeface="Lato"/>
              <a:cs typeface="Lato"/>
              <a:sym typeface="Lato"/>
            </a:endParaRPr>
          </a:p>
          <a:p>
            <a:pPr indent="0" lvl="0" marL="0" rtl="0" algn="l">
              <a:lnSpc>
                <a:spcPct val="135714"/>
              </a:lnSpc>
              <a:spcBef>
                <a:spcPts val="0"/>
              </a:spcBef>
              <a:spcAft>
                <a:spcPts val="0"/>
              </a:spcAft>
              <a:buNone/>
            </a:pPr>
            <a:r>
              <a:rPr lang="en-GB" sz="1100">
                <a:solidFill>
                  <a:srgbClr val="666666"/>
                </a:solidFill>
                <a:latin typeface="Lato"/>
                <a:ea typeface="Lato"/>
                <a:cs typeface="Lato"/>
                <a:sym typeface="Lato"/>
              </a:rPr>
              <a:t>A website is often divided into headers, menus, content and a footer:</a:t>
            </a:r>
            <a:endParaRPr sz="1100">
              <a:solidFill>
                <a:srgbClr val="666666"/>
              </a:solidFill>
              <a:latin typeface="Lato"/>
              <a:ea typeface="Lato"/>
              <a:cs typeface="Lato"/>
              <a:sym typeface="Lato"/>
            </a:endParaRPr>
          </a:p>
        </p:txBody>
      </p:sp>
      <p:pic>
        <p:nvPicPr>
          <p:cNvPr id="618" name="Google Shape;618;p88"/>
          <p:cNvPicPr preferRelativeResize="0"/>
          <p:nvPr/>
        </p:nvPicPr>
        <p:blipFill>
          <a:blip r:embed="rId3">
            <a:alphaModFix/>
          </a:blip>
          <a:stretch>
            <a:fillRect/>
          </a:stretch>
        </p:blipFill>
        <p:spPr>
          <a:xfrm>
            <a:off x="2312908" y="1917525"/>
            <a:ext cx="4518185" cy="3134001"/>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2" name="Shape 622"/>
        <p:cNvGrpSpPr/>
        <p:nvPr/>
      </p:nvGrpSpPr>
      <p:grpSpPr>
        <a:xfrm>
          <a:off x="0" y="0"/>
          <a:ext cx="0" cy="0"/>
          <a:chOff x="0" y="0"/>
          <a:chExt cx="0" cy="0"/>
        </a:xfrm>
      </p:grpSpPr>
      <p:sp>
        <p:nvSpPr>
          <p:cNvPr id="623" name="Google Shape;623;p89"/>
          <p:cNvSpPr txBox="1"/>
          <p:nvPr>
            <p:ph type="title"/>
          </p:nvPr>
        </p:nvSpPr>
        <p:spPr>
          <a:xfrm>
            <a:off x="729450" y="5778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Website Layout</a:t>
            </a:r>
            <a:endParaRPr/>
          </a:p>
        </p:txBody>
      </p:sp>
      <p:sp>
        <p:nvSpPr>
          <p:cNvPr id="624" name="Google Shape;624;p89"/>
          <p:cNvSpPr txBox="1"/>
          <p:nvPr/>
        </p:nvSpPr>
        <p:spPr>
          <a:xfrm>
            <a:off x="727650" y="1390325"/>
            <a:ext cx="7688700" cy="13830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lang="en-GB" sz="1000">
                <a:solidFill>
                  <a:srgbClr val="666666"/>
                </a:solidFill>
                <a:latin typeface="Lato"/>
                <a:ea typeface="Lato"/>
                <a:cs typeface="Lato"/>
                <a:sym typeface="Lato"/>
              </a:rPr>
              <a:t>The layout in this section, often depends on the target users. The most common layout is one (or combining them) of the</a:t>
            </a:r>
            <a:endParaRPr sz="1000">
              <a:solidFill>
                <a:srgbClr val="666666"/>
              </a:solidFill>
              <a:latin typeface="Lato"/>
              <a:ea typeface="Lato"/>
              <a:cs typeface="Lato"/>
              <a:sym typeface="Lato"/>
            </a:endParaRPr>
          </a:p>
          <a:p>
            <a:pPr indent="0" lvl="0" marL="0" rtl="0" algn="l">
              <a:lnSpc>
                <a:spcPct val="135714"/>
              </a:lnSpc>
              <a:spcBef>
                <a:spcPts val="0"/>
              </a:spcBef>
              <a:spcAft>
                <a:spcPts val="0"/>
              </a:spcAft>
              <a:buNone/>
            </a:pPr>
            <a:r>
              <a:rPr lang="en-GB" sz="1000">
                <a:solidFill>
                  <a:srgbClr val="666666"/>
                </a:solidFill>
                <a:latin typeface="Lato"/>
                <a:ea typeface="Lato"/>
                <a:cs typeface="Lato"/>
                <a:sym typeface="Lato"/>
              </a:rPr>
              <a:t>following:</a:t>
            </a:r>
            <a:endParaRPr sz="1000">
              <a:solidFill>
                <a:srgbClr val="666666"/>
              </a:solidFill>
              <a:latin typeface="Lato"/>
              <a:ea typeface="Lato"/>
              <a:cs typeface="Lato"/>
              <a:sym typeface="Lato"/>
            </a:endParaRPr>
          </a:p>
          <a:p>
            <a:pPr indent="0" lvl="0" marL="0" rtl="0" algn="l">
              <a:lnSpc>
                <a:spcPct val="135714"/>
              </a:lnSpc>
              <a:spcBef>
                <a:spcPts val="0"/>
              </a:spcBef>
              <a:spcAft>
                <a:spcPts val="0"/>
              </a:spcAft>
              <a:buNone/>
            </a:pPr>
            <a:r>
              <a:t/>
            </a:r>
            <a:endParaRPr sz="1000">
              <a:solidFill>
                <a:srgbClr val="666666"/>
              </a:solidFill>
              <a:latin typeface="Lato"/>
              <a:ea typeface="Lato"/>
              <a:cs typeface="Lato"/>
              <a:sym typeface="Lato"/>
            </a:endParaRPr>
          </a:p>
          <a:p>
            <a:pPr indent="0" lvl="0" marL="0" rtl="0" algn="l">
              <a:lnSpc>
                <a:spcPct val="135714"/>
              </a:lnSpc>
              <a:spcBef>
                <a:spcPts val="0"/>
              </a:spcBef>
              <a:spcAft>
                <a:spcPts val="0"/>
              </a:spcAft>
              <a:buNone/>
            </a:pPr>
            <a:r>
              <a:rPr lang="en-GB" sz="1000">
                <a:solidFill>
                  <a:srgbClr val="666666"/>
                </a:solidFill>
                <a:latin typeface="Lato"/>
                <a:ea typeface="Lato"/>
                <a:cs typeface="Lato"/>
                <a:sym typeface="Lato"/>
              </a:rPr>
              <a:t>1-column (often used for mobile browsers)</a:t>
            </a:r>
            <a:endParaRPr sz="1000">
              <a:solidFill>
                <a:srgbClr val="666666"/>
              </a:solidFill>
              <a:latin typeface="Lato"/>
              <a:ea typeface="Lato"/>
              <a:cs typeface="Lato"/>
              <a:sym typeface="Lato"/>
            </a:endParaRPr>
          </a:p>
          <a:p>
            <a:pPr indent="0" lvl="0" marL="0" rtl="0" algn="l">
              <a:lnSpc>
                <a:spcPct val="135714"/>
              </a:lnSpc>
              <a:spcBef>
                <a:spcPts val="0"/>
              </a:spcBef>
              <a:spcAft>
                <a:spcPts val="0"/>
              </a:spcAft>
              <a:buNone/>
            </a:pPr>
            <a:r>
              <a:rPr lang="en-GB" sz="1000">
                <a:solidFill>
                  <a:srgbClr val="666666"/>
                </a:solidFill>
                <a:latin typeface="Lato"/>
                <a:ea typeface="Lato"/>
                <a:cs typeface="Lato"/>
                <a:sym typeface="Lato"/>
              </a:rPr>
              <a:t>2-column (often used for tablets and laptops)</a:t>
            </a:r>
            <a:endParaRPr sz="1000">
              <a:solidFill>
                <a:srgbClr val="666666"/>
              </a:solidFill>
              <a:latin typeface="Lato"/>
              <a:ea typeface="Lato"/>
              <a:cs typeface="Lato"/>
              <a:sym typeface="Lato"/>
            </a:endParaRPr>
          </a:p>
          <a:p>
            <a:pPr indent="0" lvl="0" marL="0" rtl="0" algn="l">
              <a:lnSpc>
                <a:spcPct val="135714"/>
              </a:lnSpc>
              <a:spcBef>
                <a:spcPts val="0"/>
              </a:spcBef>
              <a:spcAft>
                <a:spcPts val="0"/>
              </a:spcAft>
              <a:buNone/>
            </a:pPr>
            <a:r>
              <a:rPr lang="en-GB" sz="1000">
                <a:solidFill>
                  <a:srgbClr val="666666"/>
                </a:solidFill>
                <a:latin typeface="Lato"/>
                <a:ea typeface="Lato"/>
                <a:cs typeface="Lato"/>
                <a:sym typeface="Lato"/>
              </a:rPr>
              <a:t>3-column layout (only used for desktops)</a:t>
            </a:r>
            <a:endParaRPr sz="1000">
              <a:solidFill>
                <a:srgbClr val="666666"/>
              </a:solidFill>
              <a:latin typeface="Lato"/>
              <a:ea typeface="Lato"/>
              <a:cs typeface="Lato"/>
              <a:sym typeface="Lato"/>
            </a:endParaRPr>
          </a:p>
        </p:txBody>
      </p:sp>
      <p:pic>
        <p:nvPicPr>
          <p:cNvPr id="625" name="Google Shape;625;p89"/>
          <p:cNvPicPr preferRelativeResize="0"/>
          <p:nvPr/>
        </p:nvPicPr>
        <p:blipFill>
          <a:blip r:embed="rId3">
            <a:alphaModFix/>
          </a:blip>
          <a:stretch>
            <a:fillRect/>
          </a:stretch>
        </p:blipFill>
        <p:spPr>
          <a:xfrm>
            <a:off x="318375" y="2987450"/>
            <a:ext cx="2730926" cy="1894275"/>
          </a:xfrm>
          <a:prstGeom prst="rect">
            <a:avLst/>
          </a:prstGeom>
          <a:noFill/>
          <a:ln>
            <a:noFill/>
          </a:ln>
        </p:spPr>
      </p:pic>
      <p:pic>
        <p:nvPicPr>
          <p:cNvPr id="626" name="Google Shape;626;p89"/>
          <p:cNvPicPr preferRelativeResize="0"/>
          <p:nvPr/>
        </p:nvPicPr>
        <p:blipFill>
          <a:blip r:embed="rId4">
            <a:alphaModFix/>
          </a:blip>
          <a:stretch>
            <a:fillRect/>
          </a:stretch>
        </p:blipFill>
        <p:spPr>
          <a:xfrm>
            <a:off x="6098299" y="2966220"/>
            <a:ext cx="2730926" cy="1894278"/>
          </a:xfrm>
          <a:prstGeom prst="rect">
            <a:avLst/>
          </a:prstGeom>
          <a:noFill/>
          <a:ln>
            <a:noFill/>
          </a:ln>
        </p:spPr>
      </p:pic>
      <p:pic>
        <p:nvPicPr>
          <p:cNvPr id="627" name="Google Shape;627;p89"/>
          <p:cNvPicPr preferRelativeResize="0"/>
          <p:nvPr/>
        </p:nvPicPr>
        <p:blipFill>
          <a:blip r:embed="rId5">
            <a:alphaModFix/>
          </a:blip>
          <a:stretch>
            <a:fillRect/>
          </a:stretch>
        </p:blipFill>
        <p:spPr>
          <a:xfrm>
            <a:off x="3269154" y="3050575"/>
            <a:ext cx="2609298" cy="1809924"/>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1" name="Shape 631"/>
        <p:cNvGrpSpPr/>
        <p:nvPr/>
      </p:nvGrpSpPr>
      <p:grpSpPr>
        <a:xfrm>
          <a:off x="0" y="0"/>
          <a:ext cx="0" cy="0"/>
          <a:chOff x="0" y="0"/>
          <a:chExt cx="0" cy="0"/>
        </a:xfrm>
      </p:grpSpPr>
      <p:sp>
        <p:nvSpPr>
          <p:cNvPr id="632" name="Google Shape;632;p90"/>
          <p:cNvSpPr txBox="1"/>
          <p:nvPr>
            <p:ph type="title"/>
          </p:nvPr>
        </p:nvSpPr>
        <p:spPr>
          <a:xfrm>
            <a:off x="729450" y="5778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Who is a Web Developer</a:t>
            </a:r>
            <a:endParaRPr/>
          </a:p>
        </p:txBody>
      </p:sp>
      <p:sp>
        <p:nvSpPr>
          <p:cNvPr id="633" name="Google Shape;633;p90"/>
          <p:cNvSpPr txBox="1"/>
          <p:nvPr/>
        </p:nvSpPr>
        <p:spPr>
          <a:xfrm>
            <a:off x="727650" y="1390325"/>
            <a:ext cx="7688700" cy="21840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lang="en-GB" sz="1100">
                <a:solidFill>
                  <a:srgbClr val="666666"/>
                </a:solidFill>
                <a:latin typeface="Lato"/>
                <a:ea typeface="Lato"/>
                <a:cs typeface="Lato"/>
                <a:sym typeface="Lato"/>
              </a:rPr>
              <a:t>A web developer is a programmer who specializes in, or is specifically engaged in, the development of World Wide Web</a:t>
            </a:r>
            <a:endParaRPr sz="1100">
              <a:solidFill>
                <a:srgbClr val="666666"/>
              </a:solidFill>
              <a:latin typeface="Lato"/>
              <a:ea typeface="Lato"/>
              <a:cs typeface="Lato"/>
              <a:sym typeface="Lato"/>
            </a:endParaRPr>
          </a:p>
          <a:p>
            <a:pPr indent="0" lvl="0" marL="0" rtl="0" algn="l">
              <a:lnSpc>
                <a:spcPct val="135714"/>
              </a:lnSpc>
              <a:spcBef>
                <a:spcPts val="0"/>
              </a:spcBef>
              <a:spcAft>
                <a:spcPts val="0"/>
              </a:spcAft>
              <a:buNone/>
            </a:pPr>
            <a:r>
              <a:rPr lang="en-GB" sz="1100">
                <a:solidFill>
                  <a:srgbClr val="666666"/>
                </a:solidFill>
                <a:latin typeface="Lato"/>
                <a:ea typeface="Lato"/>
                <a:cs typeface="Lato"/>
                <a:sym typeface="Lato"/>
              </a:rPr>
              <a:t>applications using a client–server model .The applications typically use HTML, CSS and JavaScript in the client, PHP,</a:t>
            </a:r>
            <a:endParaRPr sz="1100">
              <a:solidFill>
                <a:srgbClr val="666666"/>
              </a:solidFill>
              <a:latin typeface="Lato"/>
              <a:ea typeface="Lato"/>
              <a:cs typeface="Lato"/>
              <a:sym typeface="Lato"/>
            </a:endParaRPr>
          </a:p>
          <a:p>
            <a:pPr indent="0" lvl="0" marL="0" rtl="0" algn="l">
              <a:lnSpc>
                <a:spcPct val="135714"/>
              </a:lnSpc>
              <a:spcBef>
                <a:spcPts val="0"/>
              </a:spcBef>
              <a:spcAft>
                <a:spcPts val="0"/>
              </a:spcAft>
              <a:buNone/>
            </a:pPr>
            <a:r>
              <a:rPr lang="en-GB" sz="1100">
                <a:solidFill>
                  <a:srgbClr val="666666"/>
                </a:solidFill>
                <a:latin typeface="Lato"/>
                <a:ea typeface="Lato"/>
                <a:cs typeface="Lato"/>
                <a:sym typeface="Lato"/>
              </a:rPr>
              <a:t>ASP.NET (C#), Python, Go or Java in the server, and http for communications between client and server. A web content</a:t>
            </a:r>
            <a:endParaRPr sz="1100">
              <a:solidFill>
                <a:srgbClr val="666666"/>
              </a:solidFill>
              <a:latin typeface="Lato"/>
              <a:ea typeface="Lato"/>
              <a:cs typeface="Lato"/>
              <a:sym typeface="Lato"/>
            </a:endParaRPr>
          </a:p>
          <a:p>
            <a:pPr indent="0" lvl="0" marL="0" rtl="0" algn="l">
              <a:lnSpc>
                <a:spcPct val="135714"/>
              </a:lnSpc>
              <a:spcBef>
                <a:spcPts val="0"/>
              </a:spcBef>
              <a:spcAft>
                <a:spcPts val="0"/>
              </a:spcAft>
              <a:buNone/>
            </a:pPr>
            <a:r>
              <a:rPr lang="en-GB" sz="1100">
                <a:solidFill>
                  <a:srgbClr val="666666"/>
                </a:solidFill>
                <a:latin typeface="Lato"/>
                <a:ea typeface="Lato"/>
                <a:cs typeface="Lato"/>
                <a:sym typeface="Lato"/>
              </a:rPr>
              <a:t>management system is often used to develop and maintain web applications.</a:t>
            </a:r>
            <a:endParaRPr sz="1100">
              <a:solidFill>
                <a:srgbClr val="666666"/>
              </a:solidFill>
              <a:latin typeface="Lato"/>
              <a:ea typeface="Lato"/>
              <a:cs typeface="Lato"/>
              <a:sym typeface="Lato"/>
            </a:endParaRPr>
          </a:p>
          <a:p>
            <a:pPr indent="0" lvl="0" marL="0" rtl="0" algn="l">
              <a:lnSpc>
                <a:spcPct val="115000"/>
              </a:lnSpc>
              <a:spcBef>
                <a:spcPts val="1000"/>
              </a:spcBef>
              <a:spcAft>
                <a:spcPts val="0"/>
              </a:spcAft>
              <a:buNone/>
            </a:pPr>
            <a:r>
              <a:rPr b="1" lang="en-GB" sz="1100">
                <a:solidFill>
                  <a:srgbClr val="666666"/>
                </a:solidFill>
                <a:highlight>
                  <a:srgbClr val="FFFFFF"/>
                </a:highlight>
                <a:latin typeface="Lato"/>
                <a:ea typeface="Lato"/>
                <a:cs typeface="Lato"/>
                <a:sym typeface="Lato"/>
              </a:rPr>
              <a:t>What is development ?</a:t>
            </a:r>
            <a:endParaRPr b="1" sz="1100">
              <a:solidFill>
                <a:srgbClr val="666666"/>
              </a:solidFill>
              <a:latin typeface="Lato"/>
              <a:ea typeface="Lato"/>
              <a:cs typeface="Lato"/>
              <a:sym typeface="Lato"/>
            </a:endParaRPr>
          </a:p>
          <a:p>
            <a:pPr indent="0" lvl="0" marL="0" rtl="0" algn="l">
              <a:lnSpc>
                <a:spcPct val="135714"/>
              </a:lnSpc>
              <a:spcBef>
                <a:spcPts val="1000"/>
              </a:spcBef>
              <a:spcAft>
                <a:spcPts val="0"/>
              </a:spcAft>
              <a:buNone/>
            </a:pPr>
            <a:r>
              <a:rPr b="1" lang="en-GB" sz="1100">
                <a:solidFill>
                  <a:srgbClr val="666666"/>
                </a:solidFill>
                <a:latin typeface="Lato"/>
                <a:ea typeface="Lato"/>
                <a:cs typeface="Lato"/>
                <a:sym typeface="Lato"/>
              </a:rPr>
              <a:t>Development</a:t>
            </a:r>
            <a:r>
              <a:rPr lang="en-GB" sz="1100">
                <a:solidFill>
                  <a:srgbClr val="666666"/>
                </a:solidFill>
                <a:latin typeface="Lato"/>
                <a:ea typeface="Lato"/>
                <a:cs typeface="Lato"/>
                <a:sym typeface="Lato"/>
              </a:rPr>
              <a:t> is a process of writing and maintaining the source code, but in a broader sense, it includes all that is involved between the conception of the desired software through to the final manifestation of the software, sometimes in a planned and structured process.</a:t>
            </a:r>
            <a:endParaRPr sz="1100">
              <a:solidFill>
                <a:srgbClr val="666666"/>
              </a:solidFill>
              <a:latin typeface="Lato"/>
              <a:ea typeface="Lato"/>
              <a:cs typeface="Lato"/>
              <a:sym typeface="Lato"/>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7" name="Shape 637"/>
        <p:cNvGrpSpPr/>
        <p:nvPr/>
      </p:nvGrpSpPr>
      <p:grpSpPr>
        <a:xfrm>
          <a:off x="0" y="0"/>
          <a:ext cx="0" cy="0"/>
          <a:chOff x="0" y="0"/>
          <a:chExt cx="0" cy="0"/>
        </a:xfrm>
      </p:grpSpPr>
      <p:sp>
        <p:nvSpPr>
          <p:cNvPr id="638" name="Google Shape;638;p91"/>
          <p:cNvSpPr txBox="1"/>
          <p:nvPr>
            <p:ph type="title"/>
          </p:nvPr>
        </p:nvSpPr>
        <p:spPr>
          <a:xfrm>
            <a:off x="729450" y="5778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CSS Fonts</a:t>
            </a:r>
            <a:endParaRPr/>
          </a:p>
        </p:txBody>
      </p:sp>
      <p:sp>
        <p:nvSpPr>
          <p:cNvPr id="639" name="Google Shape;639;p91"/>
          <p:cNvSpPr txBox="1"/>
          <p:nvPr/>
        </p:nvSpPr>
        <p:spPr>
          <a:xfrm>
            <a:off x="732575" y="1372550"/>
            <a:ext cx="7583400" cy="33411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b="1" lang="en-GB" sz="1100">
                <a:solidFill>
                  <a:srgbClr val="666666"/>
                </a:solidFill>
                <a:latin typeface="Lato"/>
                <a:ea typeface="Lato"/>
                <a:cs typeface="Lato"/>
                <a:sym typeface="Lato"/>
              </a:rPr>
              <a:t>Choosing the right font for your website is important!</a:t>
            </a:r>
            <a:endParaRPr sz="1100">
              <a:solidFill>
                <a:srgbClr val="666666"/>
              </a:solidFill>
              <a:latin typeface="Lato"/>
              <a:ea typeface="Lato"/>
              <a:cs typeface="Lato"/>
              <a:sym typeface="Lato"/>
            </a:endParaRPr>
          </a:p>
          <a:p>
            <a:pPr indent="0" lvl="0" marL="0" rtl="0" algn="l">
              <a:lnSpc>
                <a:spcPct val="135714"/>
              </a:lnSpc>
              <a:spcBef>
                <a:spcPts val="0"/>
              </a:spcBef>
              <a:spcAft>
                <a:spcPts val="0"/>
              </a:spcAft>
              <a:buNone/>
            </a:pPr>
            <a:r>
              <a:rPr lang="en-GB" sz="1100">
                <a:solidFill>
                  <a:srgbClr val="666666"/>
                </a:solidFill>
                <a:latin typeface="Lato"/>
                <a:ea typeface="Lato"/>
                <a:cs typeface="Lato"/>
                <a:sym typeface="Lato"/>
              </a:rPr>
              <a:t>Font Selection is Important</a:t>
            </a:r>
            <a:endParaRPr sz="1100">
              <a:solidFill>
                <a:srgbClr val="666666"/>
              </a:solidFill>
              <a:latin typeface="Lato"/>
              <a:ea typeface="Lato"/>
              <a:cs typeface="Lato"/>
              <a:sym typeface="Lato"/>
            </a:endParaRPr>
          </a:p>
          <a:p>
            <a:pPr indent="0" lvl="0" marL="0" rtl="0" algn="l">
              <a:lnSpc>
                <a:spcPct val="135714"/>
              </a:lnSpc>
              <a:spcBef>
                <a:spcPts val="0"/>
              </a:spcBef>
              <a:spcAft>
                <a:spcPts val="0"/>
              </a:spcAft>
              <a:buNone/>
            </a:pPr>
            <a:r>
              <a:rPr lang="en-GB" sz="1100">
                <a:solidFill>
                  <a:srgbClr val="666666"/>
                </a:solidFill>
                <a:latin typeface="Lato"/>
                <a:ea typeface="Lato"/>
                <a:cs typeface="Lato"/>
                <a:sym typeface="Lato"/>
              </a:rPr>
              <a:t>Choosing the right font has a huge impact on how the readers experience a website.</a:t>
            </a:r>
            <a:endParaRPr sz="1100">
              <a:solidFill>
                <a:srgbClr val="666666"/>
              </a:solidFill>
              <a:latin typeface="Lato"/>
              <a:ea typeface="Lato"/>
              <a:cs typeface="Lato"/>
              <a:sym typeface="Lato"/>
            </a:endParaRPr>
          </a:p>
          <a:p>
            <a:pPr indent="0" lvl="0" marL="0" rtl="0" algn="l">
              <a:lnSpc>
                <a:spcPct val="135714"/>
              </a:lnSpc>
              <a:spcBef>
                <a:spcPts val="0"/>
              </a:spcBef>
              <a:spcAft>
                <a:spcPts val="0"/>
              </a:spcAft>
              <a:buNone/>
            </a:pPr>
            <a:r>
              <a:t/>
            </a:r>
            <a:endParaRPr sz="1100">
              <a:solidFill>
                <a:srgbClr val="666666"/>
              </a:solidFill>
              <a:latin typeface="Lato"/>
              <a:ea typeface="Lato"/>
              <a:cs typeface="Lato"/>
              <a:sym typeface="Lato"/>
            </a:endParaRPr>
          </a:p>
          <a:p>
            <a:pPr indent="0" lvl="0" marL="0" rtl="0" algn="l">
              <a:lnSpc>
                <a:spcPct val="135714"/>
              </a:lnSpc>
              <a:spcBef>
                <a:spcPts val="0"/>
              </a:spcBef>
              <a:spcAft>
                <a:spcPts val="0"/>
              </a:spcAft>
              <a:buNone/>
            </a:pPr>
            <a:r>
              <a:rPr lang="en-GB" sz="1100">
                <a:solidFill>
                  <a:srgbClr val="666666"/>
                </a:solidFill>
                <a:latin typeface="Lato"/>
                <a:ea typeface="Lato"/>
                <a:cs typeface="Lato"/>
                <a:sym typeface="Lato"/>
              </a:rPr>
              <a:t>Using a font that is easy to read is important. The font adds value to your text. It is also important to choose the</a:t>
            </a:r>
            <a:endParaRPr sz="1100">
              <a:solidFill>
                <a:srgbClr val="666666"/>
              </a:solidFill>
              <a:latin typeface="Lato"/>
              <a:ea typeface="Lato"/>
              <a:cs typeface="Lato"/>
              <a:sym typeface="Lato"/>
            </a:endParaRPr>
          </a:p>
          <a:p>
            <a:pPr indent="0" lvl="0" marL="0" rtl="0" algn="l">
              <a:lnSpc>
                <a:spcPct val="135714"/>
              </a:lnSpc>
              <a:spcBef>
                <a:spcPts val="0"/>
              </a:spcBef>
              <a:spcAft>
                <a:spcPts val="0"/>
              </a:spcAft>
              <a:buNone/>
            </a:pPr>
            <a:r>
              <a:rPr lang="en-GB" sz="1100">
                <a:solidFill>
                  <a:srgbClr val="666666"/>
                </a:solidFill>
                <a:latin typeface="Lato"/>
                <a:ea typeface="Lato"/>
                <a:cs typeface="Lato"/>
                <a:sym typeface="Lato"/>
              </a:rPr>
              <a:t>correct color and text size for the font.</a:t>
            </a:r>
            <a:endParaRPr sz="1100">
              <a:solidFill>
                <a:srgbClr val="666666"/>
              </a:solidFill>
              <a:latin typeface="Lato"/>
              <a:ea typeface="Lato"/>
              <a:cs typeface="Lato"/>
              <a:sym typeface="Lato"/>
            </a:endParaRPr>
          </a:p>
          <a:p>
            <a:pPr indent="0" lvl="0" marL="0" rtl="0" algn="l">
              <a:lnSpc>
                <a:spcPct val="135714"/>
              </a:lnSpc>
              <a:spcBef>
                <a:spcPts val="0"/>
              </a:spcBef>
              <a:spcAft>
                <a:spcPts val="0"/>
              </a:spcAft>
              <a:buNone/>
            </a:pPr>
            <a:r>
              <a:t/>
            </a:r>
            <a:endParaRPr sz="1100">
              <a:solidFill>
                <a:srgbClr val="666666"/>
              </a:solidFill>
              <a:latin typeface="Lato"/>
              <a:ea typeface="Lato"/>
              <a:cs typeface="Lato"/>
              <a:sym typeface="Lato"/>
            </a:endParaRPr>
          </a:p>
          <a:p>
            <a:pPr indent="0" lvl="0" marL="0" rtl="0" algn="l">
              <a:lnSpc>
                <a:spcPct val="135714"/>
              </a:lnSpc>
              <a:spcBef>
                <a:spcPts val="0"/>
              </a:spcBef>
              <a:spcAft>
                <a:spcPts val="0"/>
              </a:spcAft>
              <a:buNone/>
            </a:pPr>
            <a:r>
              <a:rPr b="1" lang="en-GB" sz="1100">
                <a:solidFill>
                  <a:srgbClr val="666666"/>
                </a:solidFill>
                <a:latin typeface="Lato"/>
                <a:ea typeface="Lato"/>
                <a:cs typeface="Lato"/>
                <a:sym typeface="Lato"/>
              </a:rPr>
              <a:t>The CSS font-family Property</a:t>
            </a:r>
            <a:endParaRPr b="1" sz="1100">
              <a:solidFill>
                <a:srgbClr val="666666"/>
              </a:solidFill>
              <a:latin typeface="Lato"/>
              <a:ea typeface="Lato"/>
              <a:cs typeface="Lato"/>
              <a:sym typeface="Lato"/>
            </a:endParaRPr>
          </a:p>
          <a:p>
            <a:pPr indent="0" lvl="0" marL="0" rtl="0" algn="l">
              <a:lnSpc>
                <a:spcPct val="135714"/>
              </a:lnSpc>
              <a:spcBef>
                <a:spcPts val="0"/>
              </a:spcBef>
              <a:spcAft>
                <a:spcPts val="0"/>
              </a:spcAft>
              <a:buNone/>
            </a:pPr>
            <a:r>
              <a:t/>
            </a:r>
            <a:endParaRPr b="1" sz="1100">
              <a:solidFill>
                <a:srgbClr val="666666"/>
              </a:solidFill>
              <a:latin typeface="Lato"/>
              <a:ea typeface="Lato"/>
              <a:cs typeface="Lato"/>
              <a:sym typeface="Lato"/>
            </a:endParaRPr>
          </a:p>
          <a:p>
            <a:pPr indent="0" lvl="0" marL="0" rtl="0" algn="l">
              <a:lnSpc>
                <a:spcPct val="135714"/>
              </a:lnSpc>
              <a:spcBef>
                <a:spcPts val="0"/>
              </a:spcBef>
              <a:spcAft>
                <a:spcPts val="0"/>
              </a:spcAft>
              <a:buNone/>
            </a:pPr>
            <a:r>
              <a:rPr lang="en-GB" sz="1100">
                <a:solidFill>
                  <a:srgbClr val="666666"/>
                </a:solidFill>
                <a:latin typeface="Lato"/>
                <a:ea typeface="Lato"/>
                <a:cs typeface="Lato"/>
                <a:sym typeface="Lato"/>
              </a:rPr>
              <a:t>In CSS, we use the font-family property to specify the font of a text.</a:t>
            </a:r>
            <a:endParaRPr sz="1100">
              <a:solidFill>
                <a:srgbClr val="666666"/>
              </a:solidFill>
              <a:latin typeface="Lato"/>
              <a:ea typeface="Lato"/>
              <a:cs typeface="Lato"/>
              <a:sym typeface="Lato"/>
            </a:endParaRPr>
          </a:p>
          <a:p>
            <a:pPr indent="0" lvl="0" marL="0" rtl="0" algn="l">
              <a:lnSpc>
                <a:spcPct val="135714"/>
              </a:lnSpc>
              <a:spcBef>
                <a:spcPts val="0"/>
              </a:spcBef>
              <a:spcAft>
                <a:spcPts val="0"/>
              </a:spcAft>
              <a:buNone/>
            </a:pPr>
            <a:r>
              <a:t/>
            </a:r>
            <a:endParaRPr sz="1100">
              <a:solidFill>
                <a:srgbClr val="666666"/>
              </a:solidFill>
              <a:latin typeface="Lato"/>
              <a:ea typeface="Lato"/>
              <a:cs typeface="Lato"/>
              <a:sym typeface="Lato"/>
            </a:endParaRPr>
          </a:p>
          <a:p>
            <a:pPr indent="0" lvl="0" marL="0" rtl="0" algn="l">
              <a:lnSpc>
                <a:spcPct val="135714"/>
              </a:lnSpc>
              <a:spcBef>
                <a:spcPts val="0"/>
              </a:spcBef>
              <a:spcAft>
                <a:spcPts val="0"/>
              </a:spcAft>
              <a:buNone/>
            </a:pPr>
            <a:r>
              <a:rPr lang="en-GB" sz="1100">
                <a:solidFill>
                  <a:srgbClr val="666666"/>
                </a:solidFill>
                <a:latin typeface="Lato"/>
                <a:ea typeface="Lato"/>
                <a:cs typeface="Lato"/>
                <a:sym typeface="Lato"/>
              </a:rPr>
              <a:t>The font-family property should hold several font names as a "fallback" system, to ensure maximum compatibility between</a:t>
            </a:r>
            <a:endParaRPr sz="1100">
              <a:solidFill>
                <a:srgbClr val="666666"/>
              </a:solidFill>
              <a:latin typeface="Lato"/>
              <a:ea typeface="Lato"/>
              <a:cs typeface="Lato"/>
              <a:sym typeface="Lato"/>
            </a:endParaRPr>
          </a:p>
          <a:p>
            <a:pPr indent="0" lvl="0" marL="0" rtl="0" algn="l">
              <a:lnSpc>
                <a:spcPct val="135714"/>
              </a:lnSpc>
              <a:spcBef>
                <a:spcPts val="0"/>
              </a:spcBef>
              <a:spcAft>
                <a:spcPts val="0"/>
              </a:spcAft>
              <a:buNone/>
            </a:pPr>
            <a:r>
              <a:rPr lang="en-GB" sz="1100">
                <a:solidFill>
                  <a:srgbClr val="666666"/>
                </a:solidFill>
                <a:latin typeface="Lato"/>
                <a:ea typeface="Lato"/>
                <a:cs typeface="Lato"/>
                <a:sym typeface="Lato"/>
              </a:rPr>
              <a:t>browsers/operating systems. Start with the font you want, and end with a generic family (to let the browser pick a</a:t>
            </a:r>
            <a:endParaRPr sz="1100">
              <a:solidFill>
                <a:srgbClr val="666666"/>
              </a:solidFill>
              <a:latin typeface="Lato"/>
              <a:ea typeface="Lato"/>
              <a:cs typeface="Lato"/>
              <a:sym typeface="Lato"/>
            </a:endParaRPr>
          </a:p>
          <a:p>
            <a:pPr indent="0" lvl="0" marL="0" rtl="0" algn="l">
              <a:lnSpc>
                <a:spcPct val="135714"/>
              </a:lnSpc>
              <a:spcBef>
                <a:spcPts val="0"/>
              </a:spcBef>
              <a:spcAft>
                <a:spcPts val="0"/>
              </a:spcAft>
              <a:buNone/>
            </a:pPr>
            <a:r>
              <a:rPr lang="en-GB" sz="1100">
                <a:solidFill>
                  <a:srgbClr val="666666"/>
                </a:solidFill>
                <a:latin typeface="Lato"/>
                <a:ea typeface="Lato"/>
                <a:cs typeface="Lato"/>
                <a:sym typeface="Lato"/>
              </a:rPr>
              <a:t>similar font in the generic family, if no other fonts are available). The font names should be separated with comma.</a:t>
            </a:r>
            <a:endParaRPr sz="1100">
              <a:solidFill>
                <a:srgbClr val="666666"/>
              </a:solidFill>
              <a:latin typeface="Lato"/>
              <a:ea typeface="Lato"/>
              <a:cs typeface="Lato"/>
              <a:sym typeface="La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20"/>
          <p:cNvSpPr txBox="1"/>
          <p:nvPr>
            <p:ph type="title"/>
          </p:nvPr>
        </p:nvSpPr>
        <p:spPr>
          <a:xfrm>
            <a:off x="729450" y="5762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Inline CSS</a:t>
            </a:r>
            <a:endParaRPr/>
          </a:p>
        </p:txBody>
      </p:sp>
      <p:pic>
        <p:nvPicPr>
          <p:cNvPr id="131" name="Google Shape;131;p20"/>
          <p:cNvPicPr preferRelativeResize="0"/>
          <p:nvPr/>
        </p:nvPicPr>
        <p:blipFill>
          <a:blip r:embed="rId3">
            <a:alphaModFix/>
          </a:blip>
          <a:stretch>
            <a:fillRect/>
          </a:stretch>
        </p:blipFill>
        <p:spPr>
          <a:xfrm>
            <a:off x="854475" y="1372323"/>
            <a:ext cx="6673301" cy="3604275"/>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3" name="Shape 643"/>
        <p:cNvGrpSpPr/>
        <p:nvPr/>
      </p:nvGrpSpPr>
      <p:grpSpPr>
        <a:xfrm>
          <a:off x="0" y="0"/>
          <a:ext cx="0" cy="0"/>
          <a:chOff x="0" y="0"/>
          <a:chExt cx="0" cy="0"/>
        </a:xfrm>
      </p:grpSpPr>
      <p:pic>
        <p:nvPicPr>
          <p:cNvPr id="644" name="Google Shape;644;p92"/>
          <p:cNvPicPr preferRelativeResize="0"/>
          <p:nvPr/>
        </p:nvPicPr>
        <p:blipFill>
          <a:blip r:embed="rId3">
            <a:alphaModFix/>
          </a:blip>
          <a:stretch>
            <a:fillRect/>
          </a:stretch>
        </p:blipFill>
        <p:spPr>
          <a:xfrm>
            <a:off x="5432153" y="1296350"/>
            <a:ext cx="3590325" cy="2490399"/>
          </a:xfrm>
          <a:prstGeom prst="rect">
            <a:avLst/>
          </a:prstGeom>
          <a:noFill/>
          <a:ln>
            <a:noFill/>
          </a:ln>
        </p:spPr>
      </p:pic>
      <p:pic>
        <p:nvPicPr>
          <p:cNvPr id="645" name="Google Shape;645;p92"/>
          <p:cNvPicPr preferRelativeResize="0"/>
          <p:nvPr/>
        </p:nvPicPr>
        <p:blipFill>
          <a:blip r:embed="rId4">
            <a:alphaModFix/>
          </a:blip>
          <a:stretch>
            <a:fillRect/>
          </a:stretch>
        </p:blipFill>
        <p:spPr>
          <a:xfrm>
            <a:off x="5702450" y="2183425"/>
            <a:ext cx="3120725" cy="868650"/>
          </a:xfrm>
          <a:prstGeom prst="rect">
            <a:avLst/>
          </a:prstGeom>
          <a:noFill/>
          <a:ln>
            <a:noFill/>
          </a:ln>
        </p:spPr>
      </p:pic>
      <p:sp>
        <p:nvSpPr>
          <p:cNvPr id="646" name="Google Shape;646;p92"/>
          <p:cNvSpPr txBox="1"/>
          <p:nvPr>
            <p:ph type="title"/>
          </p:nvPr>
        </p:nvSpPr>
        <p:spPr>
          <a:xfrm>
            <a:off x="729450" y="5778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CSS Fonts</a:t>
            </a:r>
            <a:endParaRPr/>
          </a:p>
        </p:txBody>
      </p:sp>
      <p:sp>
        <p:nvSpPr>
          <p:cNvPr id="647" name="Google Shape;647;p92"/>
          <p:cNvSpPr txBox="1"/>
          <p:nvPr/>
        </p:nvSpPr>
        <p:spPr>
          <a:xfrm>
            <a:off x="732575" y="1372550"/>
            <a:ext cx="7583400" cy="3540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t/>
            </a:r>
            <a:endParaRPr sz="1100">
              <a:solidFill>
                <a:srgbClr val="666666"/>
              </a:solidFill>
              <a:latin typeface="Lato"/>
              <a:ea typeface="Lato"/>
              <a:cs typeface="Lato"/>
              <a:sym typeface="Lato"/>
            </a:endParaRPr>
          </a:p>
        </p:txBody>
      </p:sp>
      <p:pic>
        <p:nvPicPr>
          <p:cNvPr id="648" name="Google Shape;648;p92"/>
          <p:cNvPicPr preferRelativeResize="0"/>
          <p:nvPr/>
        </p:nvPicPr>
        <p:blipFill>
          <a:blip r:embed="rId5">
            <a:alphaModFix/>
          </a:blip>
          <a:stretch>
            <a:fillRect/>
          </a:stretch>
        </p:blipFill>
        <p:spPr>
          <a:xfrm>
            <a:off x="838700" y="1372550"/>
            <a:ext cx="4559500" cy="2231975"/>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2" name="Shape 652"/>
        <p:cNvGrpSpPr/>
        <p:nvPr/>
      </p:nvGrpSpPr>
      <p:grpSpPr>
        <a:xfrm>
          <a:off x="0" y="0"/>
          <a:ext cx="0" cy="0"/>
          <a:chOff x="0" y="0"/>
          <a:chExt cx="0" cy="0"/>
        </a:xfrm>
      </p:grpSpPr>
      <p:pic>
        <p:nvPicPr>
          <p:cNvPr id="653" name="Google Shape;653;p93"/>
          <p:cNvPicPr preferRelativeResize="0"/>
          <p:nvPr/>
        </p:nvPicPr>
        <p:blipFill>
          <a:blip r:embed="rId3">
            <a:alphaModFix/>
          </a:blip>
          <a:stretch>
            <a:fillRect/>
          </a:stretch>
        </p:blipFill>
        <p:spPr>
          <a:xfrm>
            <a:off x="4657425" y="868200"/>
            <a:ext cx="4429626" cy="3072549"/>
          </a:xfrm>
          <a:prstGeom prst="rect">
            <a:avLst/>
          </a:prstGeom>
          <a:noFill/>
          <a:ln>
            <a:noFill/>
          </a:ln>
        </p:spPr>
      </p:pic>
      <p:sp>
        <p:nvSpPr>
          <p:cNvPr id="654" name="Google Shape;654;p93"/>
          <p:cNvSpPr txBox="1"/>
          <p:nvPr>
            <p:ph type="title"/>
          </p:nvPr>
        </p:nvSpPr>
        <p:spPr>
          <a:xfrm>
            <a:off x="729450" y="5778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CSS Fonts</a:t>
            </a:r>
            <a:endParaRPr/>
          </a:p>
        </p:txBody>
      </p:sp>
      <p:sp>
        <p:nvSpPr>
          <p:cNvPr id="655" name="Google Shape;655;p93"/>
          <p:cNvSpPr txBox="1"/>
          <p:nvPr/>
        </p:nvSpPr>
        <p:spPr>
          <a:xfrm>
            <a:off x="732575" y="1372550"/>
            <a:ext cx="7583400" cy="37017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b="1" lang="en-GB" sz="1000">
                <a:solidFill>
                  <a:srgbClr val="666666"/>
                </a:solidFill>
                <a:latin typeface="Lato"/>
                <a:ea typeface="Lato"/>
                <a:cs typeface="Lato"/>
                <a:sym typeface="Lato"/>
              </a:rPr>
              <a:t>Font Style</a:t>
            </a:r>
            <a:endParaRPr b="1" sz="1000">
              <a:solidFill>
                <a:srgbClr val="666666"/>
              </a:solidFill>
              <a:latin typeface="Lato"/>
              <a:ea typeface="Lato"/>
              <a:cs typeface="Lato"/>
              <a:sym typeface="Lato"/>
            </a:endParaRPr>
          </a:p>
          <a:p>
            <a:pPr indent="0" lvl="0" marL="0" rtl="0" algn="l">
              <a:lnSpc>
                <a:spcPct val="135714"/>
              </a:lnSpc>
              <a:spcBef>
                <a:spcPts val="0"/>
              </a:spcBef>
              <a:spcAft>
                <a:spcPts val="0"/>
              </a:spcAft>
              <a:buNone/>
            </a:pPr>
            <a:r>
              <a:rPr lang="en-GB" sz="1000">
                <a:solidFill>
                  <a:srgbClr val="666666"/>
                </a:solidFill>
                <a:latin typeface="Lato"/>
                <a:ea typeface="Lato"/>
                <a:cs typeface="Lato"/>
                <a:sym typeface="Lato"/>
              </a:rPr>
              <a:t>The font-style property is mostly used to specify italic text.</a:t>
            </a:r>
            <a:endParaRPr sz="1000">
              <a:solidFill>
                <a:srgbClr val="666666"/>
              </a:solidFill>
              <a:latin typeface="Lato"/>
              <a:ea typeface="Lato"/>
              <a:cs typeface="Lato"/>
              <a:sym typeface="Lato"/>
            </a:endParaRPr>
          </a:p>
          <a:p>
            <a:pPr indent="0" lvl="0" marL="0" rtl="0" algn="l">
              <a:lnSpc>
                <a:spcPct val="135714"/>
              </a:lnSpc>
              <a:spcBef>
                <a:spcPts val="0"/>
              </a:spcBef>
              <a:spcAft>
                <a:spcPts val="0"/>
              </a:spcAft>
              <a:buNone/>
            </a:pPr>
            <a:r>
              <a:rPr lang="en-GB" sz="1000">
                <a:solidFill>
                  <a:srgbClr val="666666"/>
                </a:solidFill>
                <a:latin typeface="Lato"/>
                <a:ea typeface="Lato"/>
                <a:cs typeface="Lato"/>
                <a:sym typeface="Lato"/>
              </a:rPr>
              <a:t>This property has three values:</a:t>
            </a:r>
            <a:endParaRPr sz="1000">
              <a:solidFill>
                <a:srgbClr val="666666"/>
              </a:solidFill>
              <a:latin typeface="Lato"/>
              <a:ea typeface="Lato"/>
              <a:cs typeface="Lato"/>
              <a:sym typeface="Lato"/>
            </a:endParaRPr>
          </a:p>
          <a:p>
            <a:pPr indent="-292100" lvl="0" marL="457200" rtl="0" algn="l">
              <a:lnSpc>
                <a:spcPct val="135714"/>
              </a:lnSpc>
              <a:spcBef>
                <a:spcPts val="0"/>
              </a:spcBef>
              <a:spcAft>
                <a:spcPts val="0"/>
              </a:spcAft>
              <a:buClr>
                <a:srgbClr val="666666"/>
              </a:buClr>
              <a:buSzPts val="1000"/>
              <a:buFont typeface="Lato"/>
              <a:buAutoNum type="arabicPeriod"/>
            </a:pPr>
            <a:r>
              <a:rPr lang="en-GB" sz="1000">
                <a:solidFill>
                  <a:srgbClr val="666666"/>
                </a:solidFill>
                <a:latin typeface="Lato"/>
                <a:ea typeface="Lato"/>
                <a:cs typeface="Lato"/>
                <a:sym typeface="Lato"/>
              </a:rPr>
              <a:t>normal - The text is shown normally</a:t>
            </a:r>
            <a:endParaRPr sz="1000">
              <a:solidFill>
                <a:srgbClr val="666666"/>
              </a:solidFill>
              <a:latin typeface="Lato"/>
              <a:ea typeface="Lato"/>
              <a:cs typeface="Lato"/>
              <a:sym typeface="Lato"/>
            </a:endParaRPr>
          </a:p>
          <a:p>
            <a:pPr indent="-292100" lvl="0" marL="457200" rtl="0" algn="l">
              <a:lnSpc>
                <a:spcPct val="135714"/>
              </a:lnSpc>
              <a:spcBef>
                <a:spcPts val="0"/>
              </a:spcBef>
              <a:spcAft>
                <a:spcPts val="0"/>
              </a:spcAft>
              <a:buClr>
                <a:srgbClr val="666666"/>
              </a:buClr>
              <a:buSzPts val="1000"/>
              <a:buFont typeface="Lato"/>
              <a:buAutoNum type="arabicPeriod"/>
            </a:pPr>
            <a:r>
              <a:rPr lang="en-GB" sz="1000">
                <a:solidFill>
                  <a:srgbClr val="666666"/>
                </a:solidFill>
                <a:latin typeface="Lato"/>
                <a:ea typeface="Lato"/>
                <a:cs typeface="Lato"/>
                <a:sym typeface="Lato"/>
              </a:rPr>
              <a:t>italic - The text is shown in italics</a:t>
            </a:r>
            <a:endParaRPr sz="1000">
              <a:solidFill>
                <a:srgbClr val="666666"/>
              </a:solidFill>
              <a:latin typeface="Lato"/>
              <a:ea typeface="Lato"/>
              <a:cs typeface="Lato"/>
              <a:sym typeface="Lato"/>
            </a:endParaRPr>
          </a:p>
          <a:p>
            <a:pPr indent="-292100" lvl="0" marL="457200" rtl="0" algn="l">
              <a:lnSpc>
                <a:spcPct val="135714"/>
              </a:lnSpc>
              <a:spcBef>
                <a:spcPts val="0"/>
              </a:spcBef>
              <a:spcAft>
                <a:spcPts val="0"/>
              </a:spcAft>
              <a:buClr>
                <a:srgbClr val="666666"/>
              </a:buClr>
              <a:buSzPts val="1000"/>
              <a:buFont typeface="Lato"/>
              <a:buAutoNum type="arabicPeriod"/>
            </a:pPr>
            <a:r>
              <a:rPr lang="en-GB" sz="1000">
                <a:solidFill>
                  <a:srgbClr val="666666"/>
                </a:solidFill>
                <a:latin typeface="Lato"/>
                <a:ea typeface="Lato"/>
                <a:cs typeface="Lato"/>
                <a:sym typeface="Lato"/>
              </a:rPr>
              <a:t>oblique - The text is "leaning" (oblique is very similar</a:t>
            </a:r>
            <a:br>
              <a:rPr lang="en-GB" sz="1000">
                <a:solidFill>
                  <a:srgbClr val="666666"/>
                </a:solidFill>
                <a:latin typeface="Lato"/>
                <a:ea typeface="Lato"/>
                <a:cs typeface="Lato"/>
                <a:sym typeface="Lato"/>
              </a:rPr>
            </a:br>
            <a:r>
              <a:rPr lang="en-GB" sz="1000">
                <a:solidFill>
                  <a:srgbClr val="666666"/>
                </a:solidFill>
                <a:latin typeface="Lato"/>
                <a:ea typeface="Lato"/>
                <a:cs typeface="Lato"/>
                <a:sym typeface="Lato"/>
              </a:rPr>
              <a:t> to italic, but less supported)</a:t>
            </a:r>
            <a:endParaRPr sz="1000">
              <a:solidFill>
                <a:srgbClr val="666666"/>
              </a:solidFill>
              <a:latin typeface="Lato"/>
              <a:ea typeface="Lato"/>
              <a:cs typeface="Lato"/>
              <a:sym typeface="Lato"/>
            </a:endParaRPr>
          </a:p>
          <a:p>
            <a:pPr indent="0" lvl="0" marL="0" rtl="0" algn="l">
              <a:lnSpc>
                <a:spcPct val="135714"/>
              </a:lnSpc>
              <a:spcBef>
                <a:spcPts val="0"/>
              </a:spcBef>
              <a:spcAft>
                <a:spcPts val="0"/>
              </a:spcAft>
              <a:buNone/>
            </a:pPr>
            <a:r>
              <a:t/>
            </a:r>
            <a:endParaRPr sz="1100">
              <a:solidFill>
                <a:srgbClr val="666666"/>
              </a:solidFill>
              <a:latin typeface="Lato"/>
              <a:ea typeface="Lato"/>
              <a:cs typeface="Lato"/>
              <a:sym typeface="Lato"/>
            </a:endParaRPr>
          </a:p>
          <a:p>
            <a:pPr indent="0" lvl="0" marL="0" rtl="0" algn="l">
              <a:lnSpc>
                <a:spcPct val="135714"/>
              </a:lnSpc>
              <a:spcBef>
                <a:spcPts val="0"/>
              </a:spcBef>
              <a:spcAft>
                <a:spcPts val="0"/>
              </a:spcAft>
              <a:buNone/>
            </a:pPr>
            <a:r>
              <a:rPr lang="en-GB" sz="1000">
                <a:solidFill>
                  <a:srgbClr val="666666"/>
                </a:solidFill>
                <a:latin typeface="Courier New"/>
                <a:ea typeface="Courier New"/>
                <a:cs typeface="Courier New"/>
                <a:sym typeface="Courier New"/>
              </a:rPr>
              <a:t>p.normal {</a:t>
            </a:r>
            <a:endParaRPr sz="1000">
              <a:solidFill>
                <a:srgbClr val="666666"/>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GB" sz="1000">
                <a:solidFill>
                  <a:srgbClr val="666666"/>
                </a:solidFill>
                <a:latin typeface="Courier New"/>
                <a:ea typeface="Courier New"/>
                <a:cs typeface="Courier New"/>
                <a:sym typeface="Courier New"/>
              </a:rPr>
              <a:t>font-style: normal;</a:t>
            </a:r>
            <a:endParaRPr sz="1000">
              <a:solidFill>
                <a:srgbClr val="666666"/>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GB" sz="1000">
                <a:solidFill>
                  <a:srgbClr val="666666"/>
                </a:solidFill>
                <a:latin typeface="Courier New"/>
                <a:ea typeface="Courier New"/>
                <a:cs typeface="Courier New"/>
                <a:sym typeface="Courier New"/>
              </a:rPr>
              <a:t>}</a:t>
            </a:r>
            <a:endParaRPr sz="1000">
              <a:solidFill>
                <a:srgbClr val="666666"/>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GB" sz="1000">
                <a:solidFill>
                  <a:srgbClr val="666666"/>
                </a:solidFill>
                <a:latin typeface="Courier New"/>
                <a:ea typeface="Courier New"/>
                <a:cs typeface="Courier New"/>
                <a:sym typeface="Courier New"/>
              </a:rPr>
              <a:t>p.italic {</a:t>
            </a:r>
            <a:endParaRPr sz="1000">
              <a:solidFill>
                <a:srgbClr val="666666"/>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GB" sz="1000">
                <a:solidFill>
                  <a:srgbClr val="666666"/>
                </a:solidFill>
                <a:latin typeface="Courier New"/>
                <a:ea typeface="Courier New"/>
                <a:cs typeface="Courier New"/>
                <a:sym typeface="Courier New"/>
              </a:rPr>
              <a:t>font-style: italic;</a:t>
            </a:r>
            <a:endParaRPr sz="1000">
              <a:solidFill>
                <a:srgbClr val="666666"/>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GB" sz="1000">
                <a:solidFill>
                  <a:srgbClr val="666666"/>
                </a:solidFill>
                <a:latin typeface="Courier New"/>
                <a:ea typeface="Courier New"/>
                <a:cs typeface="Courier New"/>
                <a:sym typeface="Courier New"/>
              </a:rPr>
              <a:t>}</a:t>
            </a:r>
            <a:endParaRPr sz="1000">
              <a:solidFill>
                <a:srgbClr val="666666"/>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GB" sz="1000">
                <a:solidFill>
                  <a:srgbClr val="666666"/>
                </a:solidFill>
                <a:latin typeface="Courier New"/>
                <a:ea typeface="Courier New"/>
                <a:cs typeface="Courier New"/>
                <a:sym typeface="Courier New"/>
              </a:rPr>
              <a:t>p.oblique {</a:t>
            </a:r>
            <a:endParaRPr sz="1000">
              <a:solidFill>
                <a:srgbClr val="666666"/>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GB" sz="1000">
                <a:solidFill>
                  <a:srgbClr val="666666"/>
                </a:solidFill>
                <a:latin typeface="Courier New"/>
                <a:ea typeface="Courier New"/>
                <a:cs typeface="Courier New"/>
                <a:sym typeface="Courier New"/>
              </a:rPr>
              <a:t>font-style: oblique;</a:t>
            </a:r>
            <a:endParaRPr sz="1000">
              <a:solidFill>
                <a:srgbClr val="666666"/>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GB" sz="1000">
                <a:solidFill>
                  <a:srgbClr val="666666"/>
                </a:solidFill>
                <a:latin typeface="Courier New"/>
                <a:ea typeface="Courier New"/>
                <a:cs typeface="Courier New"/>
                <a:sym typeface="Courier New"/>
              </a:rPr>
              <a:t>}</a:t>
            </a:r>
            <a:endParaRPr sz="1000">
              <a:solidFill>
                <a:srgbClr val="666666"/>
              </a:solidFill>
              <a:latin typeface="Courier New"/>
              <a:ea typeface="Courier New"/>
              <a:cs typeface="Courier New"/>
              <a:sym typeface="Courier New"/>
            </a:endParaRPr>
          </a:p>
        </p:txBody>
      </p:sp>
      <p:pic>
        <p:nvPicPr>
          <p:cNvPr id="656" name="Google Shape;656;p93"/>
          <p:cNvPicPr preferRelativeResize="0"/>
          <p:nvPr/>
        </p:nvPicPr>
        <p:blipFill>
          <a:blip r:embed="rId4">
            <a:alphaModFix/>
          </a:blip>
          <a:stretch>
            <a:fillRect/>
          </a:stretch>
        </p:blipFill>
        <p:spPr>
          <a:xfrm>
            <a:off x="5643513" y="1989213"/>
            <a:ext cx="2457450" cy="981075"/>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0" name="Shape 660"/>
        <p:cNvGrpSpPr/>
        <p:nvPr/>
      </p:nvGrpSpPr>
      <p:grpSpPr>
        <a:xfrm>
          <a:off x="0" y="0"/>
          <a:ext cx="0" cy="0"/>
          <a:chOff x="0" y="0"/>
          <a:chExt cx="0" cy="0"/>
        </a:xfrm>
      </p:grpSpPr>
      <p:pic>
        <p:nvPicPr>
          <p:cNvPr id="661" name="Google Shape;661;p94"/>
          <p:cNvPicPr preferRelativeResize="0"/>
          <p:nvPr/>
        </p:nvPicPr>
        <p:blipFill>
          <a:blip r:embed="rId3">
            <a:alphaModFix/>
          </a:blip>
          <a:stretch>
            <a:fillRect/>
          </a:stretch>
        </p:blipFill>
        <p:spPr>
          <a:xfrm>
            <a:off x="4571999" y="1159675"/>
            <a:ext cx="4468374" cy="3099450"/>
          </a:xfrm>
          <a:prstGeom prst="rect">
            <a:avLst/>
          </a:prstGeom>
          <a:noFill/>
          <a:ln>
            <a:noFill/>
          </a:ln>
        </p:spPr>
      </p:pic>
      <p:sp>
        <p:nvSpPr>
          <p:cNvPr id="662" name="Google Shape;662;p94"/>
          <p:cNvSpPr txBox="1"/>
          <p:nvPr>
            <p:ph type="title"/>
          </p:nvPr>
        </p:nvSpPr>
        <p:spPr>
          <a:xfrm>
            <a:off x="729450" y="5778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CSS Fonts</a:t>
            </a:r>
            <a:endParaRPr/>
          </a:p>
        </p:txBody>
      </p:sp>
      <p:sp>
        <p:nvSpPr>
          <p:cNvPr id="663" name="Google Shape;663;p94"/>
          <p:cNvSpPr txBox="1"/>
          <p:nvPr/>
        </p:nvSpPr>
        <p:spPr>
          <a:xfrm>
            <a:off x="732575" y="1372550"/>
            <a:ext cx="3707700" cy="3570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800"/>
              </a:spcBef>
              <a:spcAft>
                <a:spcPts val="0"/>
              </a:spcAft>
              <a:buNone/>
            </a:pPr>
            <a:r>
              <a:rPr b="1" lang="en-GB" sz="1100">
                <a:solidFill>
                  <a:srgbClr val="666666"/>
                </a:solidFill>
                <a:latin typeface="Lato"/>
                <a:ea typeface="Lato"/>
                <a:cs typeface="Lato"/>
                <a:sym typeface="Lato"/>
              </a:rPr>
              <a:t>Font Weight</a:t>
            </a:r>
            <a:endParaRPr b="1" sz="1100">
              <a:solidFill>
                <a:srgbClr val="666666"/>
              </a:solidFill>
              <a:latin typeface="Lato"/>
              <a:ea typeface="Lato"/>
              <a:cs typeface="Lato"/>
              <a:sym typeface="Lato"/>
            </a:endParaRPr>
          </a:p>
          <a:p>
            <a:pPr indent="0" lvl="0" marL="0" rtl="0" algn="l">
              <a:lnSpc>
                <a:spcPct val="115000"/>
              </a:lnSpc>
              <a:spcBef>
                <a:spcPts val="800"/>
              </a:spcBef>
              <a:spcAft>
                <a:spcPts val="0"/>
              </a:spcAft>
              <a:buNone/>
            </a:pPr>
            <a:r>
              <a:rPr lang="en-GB" sz="1100">
                <a:solidFill>
                  <a:srgbClr val="666666"/>
                </a:solidFill>
                <a:latin typeface="Lato"/>
                <a:ea typeface="Lato"/>
                <a:cs typeface="Lato"/>
                <a:sym typeface="Lato"/>
              </a:rPr>
              <a:t>The font-weight property specifies the weight of a font.</a:t>
            </a:r>
            <a:endParaRPr sz="1100">
              <a:solidFill>
                <a:srgbClr val="666666"/>
              </a:solidFill>
              <a:latin typeface="Lato"/>
              <a:ea typeface="Lato"/>
              <a:cs typeface="Lato"/>
              <a:sym typeface="Lato"/>
            </a:endParaRPr>
          </a:p>
          <a:p>
            <a:pPr indent="0" lvl="0" marL="0" rtl="0" algn="l">
              <a:lnSpc>
                <a:spcPct val="135714"/>
              </a:lnSpc>
              <a:spcBef>
                <a:spcPts val="800"/>
              </a:spcBef>
              <a:spcAft>
                <a:spcPts val="0"/>
              </a:spcAft>
              <a:buNone/>
            </a:pPr>
            <a:r>
              <a:rPr b="1" lang="en-GB" sz="1100">
                <a:solidFill>
                  <a:srgbClr val="666666"/>
                </a:solidFill>
                <a:latin typeface="Lato"/>
                <a:ea typeface="Lato"/>
                <a:cs typeface="Lato"/>
                <a:sym typeface="Lato"/>
              </a:rPr>
              <a:t>Font Variant</a:t>
            </a:r>
            <a:endParaRPr b="1" sz="1100">
              <a:solidFill>
                <a:srgbClr val="666666"/>
              </a:solidFill>
              <a:latin typeface="Lato"/>
              <a:ea typeface="Lato"/>
              <a:cs typeface="Lato"/>
              <a:sym typeface="Lato"/>
            </a:endParaRPr>
          </a:p>
          <a:p>
            <a:pPr indent="0" lvl="0" marL="0" rtl="0" algn="l">
              <a:lnSpc>
                <a:spcPct val="135714"/>
              </a:lnSpc>
              <a:spcBef>
                <a:spcPts val="0"/>
              </a:spcBef>
              <a:spcAft>
                <a:spcPts val="0"/>
              </a:spcAft>
              <a:buNone/>
            </a:pPr>
            <a:r>
              <a:rPr lang="en-GB" sz="1100">
                <a:solidFill>
                  <a:srgbClr val="666666"/>
                </a:solidFill>
                <a:latin typeface="Lato"/>
                <a:ea typeface="Lato"/>
                <a:cs typeface="Lato"/>
                <a:sym typeface="Lato"/>
              </a:rPr>
              <a:t>The font-variant property specifies whether or not a text should be displayed in a small-caps font.</a:t>
            </a:r>
            <a:endParaRPr sz="1100">
              <a:solidFill>
                <a:srgbClr val="666666"/>
              </a:solidFill>
              <a:latin typeface="Lato"/>
              <a:ea typeface="Lato"/>
              <a:cs typeface="Lato"/>
              <a:sym typeface="Lato"/>
            </a:endParaRPr>
          </a:p>
          <a:p>
            <a:pPr indent="0" lvl="0" marL="0" rtl="0" algn="l">
              <a:lnSpc>
                <a:spcPct val="135714"/>
              </a:lnSpc>
              <a:spcBef>
                <a:spcPts val="0"/>
              </a:spcBef>
              <a:spcAft>
                <a:spcPts val="0"/>
              </a:spcAft>
              <a:buNone/>
            </a:pPr>
            <a:r>
              <a:t/>
            </a:r>
            <a:endParaRPr sz="1100">
              <a:solidFill>
                <a:srgbClr val="666666"/>
              </a:solidFill>
              <a:latin typeface="Lato"/>
              <a:ea typeface="Lato"/>
              <a:cs typeface="Lato"/>
              <a:sym typeface="Lato"/>
            </a:endParaRPr>
          </a:p>
          <a:p>
            <a:pPr indent="0" lvl="0" marL="0" rtl="0" algn="l">
              <a:lnSpc>
                <a:spcPct val="135714"/>
              </a:lnSpc>
              <a:spcBef>
                <a:spcPts val="0"/>
              </a:spcBef>
              <a:spcAft>
                <a:spcPts val="0"/>
              </a:spcAft>
              <a:buNone/>
            </a:pPr>
            <a:r>
              <a:rPr lang="en-GB" sz="1100">
                <a:solidFill>
                  <a:srgbClr val="666666"/>
                </a:solidFill>
                <a:latin typeface="Lato"/>
                <a:ea typeface="Lato"/>
                <a:cs typeface="Lato"/>
                <a:sym typeface="Lato"/>
              </a:rPr>
              <a:t>In a small-caps font, all lowercase letters are converted to uppercase letters. However, the converted uppercase letters</a:t>
            </a:r>
            <a:endParaRPr sz="1100">
              <a:solidFill>
                <a:srgbClr val="666666"/>
              </a:solidFill>
              <a:latin typeface="Lato"/>
              <a:ea typeface="Lato"/>
              <a:cs typeface="Lato"/>
              <a:sym typeface="Lato"/>
            </a:endParaRPr>
          </a:p>
          <a:p>
            <a:pPr indent="0" lvl="0" marL="0" rtl="0" algn="l">
              <a:lnSpc>
                <a:spcPct val="135714"/>
              </a:lnSpc>
              <a:spcBef>
                <a:spcPts val="0"/>
              </a:spcBef>
              <a:spcAft>
                <a:spcPts val="0"/>
              </a:spcAft>
              <a:buNone/>
            </a:pPr>
            <a:r>
              <a:rPr lang="en-GB" sz="1100">
                <a:solidFill>
                  <a:srgbClr val="666666"/>
                </a:solidFill>
                <a:latin typeface="Lato"/>
                <a:ea typeface="Lato"/>
                <a:cs typeface="Lato"/>
                <a:sym typeface="Lato"/>
              </a:rPr>
              <a:t>appears in a smaller font size than the original uppercase letters in the text.</a:t>
            </a:r>
            <a:endParaRPr sz="1100">
              <a:solidFill>
                <a:srgbClr val="666666"/>
              </a:solidFill>
              <a:latin typeface="Lato"/>
              <a:ea typeface="Lato"/>
              <a:cs typeface="Lato"/>
              <a:sym typeface="Lato"/>
            </a:endParaRPr>
          </a:p>
          <a:p>
            <a:pPr indent="0" lvl="0" marL="0" rtl="0" algn="l">
              <a:lnSpc>
                <a:spcPct val="115000"/>
              </a:lnSpc>
              <a:spcBef>
                <a:spcPts val="1400"/>
              </a:spcBef>
              <a:spcAft>
                <a:spcPts val="0"/>
              </a:spcAft>
              <a:buNone/>
            </a:pPr>
            <a:r>
              <a:t/>
            </a:r>
            <a:endParaRPr sz="1100">
              <a:solidFill>
                <a:srgbClr val="666666"/>
              </a:solidFill>
              <a:highlight>
                <a:srgbClr val="FFFFFF"/>
              </a:highlight>
              <a:latin typeface="Lato"/>
              <a:ea typeface="Lato"/>
              <a:cs typeface="Lato"/>
              <a:sym typeface="Lato"/>
            </a:endParaRPr>
          </a:p>
          <a:p>
            <a:pPr indent="0" lvl="0" marL="0" rtl="0" algn="l">
              <a:lnSpc>
                <a:spcPct val="135714"/>
              </a:lnSpc>
              <a:spcBef>
                <a:spcPts val="1400"/>
              </a:spcBef>
              <a:spcAft>
                <a:spcPts val="0"/>
              </a:spcAft>
              <a:buNone/>
            </a:pPr>
            <a:r>
              <a:t/>
            </a:r>
            <a:endParaRPr b="1" sz="1100">
              <a:solidFill>
                <a:srgbClr val="666666"/>
              </a:solidFill>
              <a:latin typeface="Lato"/>
              <a:ea typeface="Lato"/>
              <a:cs typeface="Lato"/>
              <a:sym typeface="Lato"/>
            </a:endParaRPr>
          </a:p>
        </p:txBody>
      </p:sp>
      <p:pic>
        <p:nvPicPr>
          <p:cNvPr id="664" name="Google Shape;664;p94"/>
          <p:cNvPicPr preferRelativeResize="0"/>
          <p:nvPr/>
        </p:nvPicPr>
        <p:blipFill>
          <a:blip r:embed="rId4">
            <a:alphaModFix/>
          </a:blip>
          <a:stretch>
            <a:fillRect/>
          </a:stretch>
        </p:blipFill>
        <p:spPr>
          <a:xfrm>
            <a:off x="5123721" y="2511596"/>
            <a:ext cx="3263225" cy="763750"/>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8" name="Shape 668"/>
        <p:cNvGrpSpPr/>
        <p:nvPr/>
      </p:nvGrpSpPr>
      <p:grpSpPr>
        <a:xfrm>
          <a:off x="0" y="0"/>
          <a:ext cx="0" cy="0"/>
          <a:chOff x="0" y="0"/>
          <a:chExt cx="0" cy="0"/>
        </a:xfrm>
      </p:grpSpPr>
      <p:sp>
        <p:nvSpPr>
          <p:cNvPr id="669" name="Google Shape;669;p95"/>
          <p:cNvSpPr txBox="1"/>
          <p:nvPr>
            <p:ph type="title"/>
          </p:nvPr>
        </p:nvSpPr>
        <p:spPr>
          <a:xfrm>
            <a:off x="729450" y="5778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CSS Links</a:t>
            </a:r>
            <a:endParaRPr/>
          </a:p>
        </p:txBody>
      </p:sp>
      <p:sp>
        <p:nvSpPr>
          <p:cNvPr id="670" name="Google Shape;670;p95"/>
          <p:cNvSpPr txBox="1"/>
          <p:nvPr/>
        </p:nvSpPr>
        <p:spPr>
          <a:xfrm>
            <a:off x="732575" y="1372550"/>
            <a:ext cx="7583400" cy="2975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800"/>
              </a:spcBef>
              <a:spcAft>
                <a:spcPts val="0"/>
              </a:spcAft>
              <a:buNone/>
            </a:pPr>
            <a:r>
              <a:rPr b="1" lang="en-GB" sz="1100">
                <a:solidFill>
                  <a:srgbClr val="666666"/>
                </a:solidFill>
                <a:latin typeface="Lato"/>
                <a:ea typeface="Lato"/>
                <a:cs typeface="Lato"/>
                <a:sym typeface="Lato"/>
              </a:rPr>
              <a:t>Font Weight</a:t>
            </a:r>
            <a:endParaRPr b="1" sz="1100">
              <a:solidFill>
                <a:srgbClr val="666666"/>
              </a:solidFill>
              <a:latin typeface="Lato"/>
              <a:ea typeface="Lato"/>
              <a:cs typeface="Lato"/>
              <a:sym typeface="Lato"/>
            </a:endParaRPr>
          </a:p>
          <a:p>
            <a:pPr indent="0" lvl="0" marL="0" rtl="0" algn="l">
              <a:lnSpc>
                <a:spcPct val="115000"/>
              </a:lnSpc>
              <a:spcBef>
                <a:spcPts val="800"/>
              </a:spcBef>
              <a:spcAft>
                <a:spcPts val="0"/>
              </a:spcAft>
              <a:buNone/>
            </a:pPr>
            <a:r>
              <a:rPr lang="en-GB" sz="1100">
                <a:solidFill>
                  <a:srgbClr val="666666"/>
                </a:solidFill>
                <a:latin typeface="Lato"/>
                <a:ea typeface="Lato"/>
                <a:cs typeface="Lato"/>
                <a:sym typeface="Lato"/>
              </a:rPr>
              <a:t>The font-weight property specifies the weight of a font.</a:t>
            </a:r>
            <a:endParaRPr sz="1100">
              <a:solidFill>
                <a:srgbClr val="666666"/>
              </a:solidFill>
              <a:latin typeface="Lato"/>
              <a:ea typeface="Lato"/>
              <a:cs typeface="Lato"/>
              <a:sym typeface="Lato"/>
            </a:endParaRPr>
          </a:p>
          <a:p>
            <a:pPr indent="0" lvl="0" marL="0" rtl="0" algn="l">
              <a:lnSpc>
                <a:spcPct val="135714"/>
              </a:lnSpc>
              <a:spcBef>
                <a:spcPts val="800"/>
              </a:spcBef>
              <a:spcAft>
                <a:spcPts val="0"/>
              </a:spcAft>
              <a:buNone/>
            </a:pPr>
            <a:r>
              <a:rPr b="1" lang="en-GB" sz="1100">
                <a:solidFill>
                  <a:srgbClr val="666666"/>
                </a:solidFill>
                <a:latin typeface="Lato"/>
                <a:ea typeface="Lato"/>
                <a:cs typeface="Lato"/>
                <a:sym typeface="Lato"/>
              </a:rPr>
              <a:t>Font Variant</a:t>
            </a:r>
            <a:endParaRPr b="1" sz="1100">
              <a:solidFill>
                <a:srgbClr val="666666"/>
              </a:solidFill>
              <a:latin typeface="Lato"/>
              <a:ea typeface="Lato"/>
              <a:cs typeface="Lato"/>
              <a:sym typeface="Lato"/>
            </a:endParaRPr>
          </a:p>
          <a:p>
            <a:pPr indent="0" lvl="0" marL="0" rtl="0" algn="l">
              <a:lnSpc>
                <a:spcPct val="135714"/>
              </a:lnSpc>
              <a:spcBef>
                <a:spcPts val="0"/>
              </a:spcBef>
              <a:spcAft>
                <a:spcPts val="0"/>
              </a:spcAft>
              <a:buNone/>
            </a:pPr>
            <a:r>
              <a:rPr lang="en-GB" sz="1100">
                <a:solidFill>
                  <a:srgbClr val="666666"/>
                </a:solidFill>
                <a:latin typeface="Lato"/>
                <a:ea typeface="Lato"/>
                <a:cs typeface="Lato"/>
                <a:sym typeface="Lato"/>
              </a:rPr>
              <a:t>The font-variant property specifies whether or not a text should be displayed in a small-caps font.</a:t>
            </a:r>
            <a:endParaRPr sz="1100">
              <a:solidFill>
                <a:srgbClr val="666666"/>
              </a:solidFill>
              <a:latin typeface="Lato"/>
              <a:ea typeface="Lato"/>
              <a:cs typeface="Lato"/>
              <a:sym typeface="Lato"/>
            </a:endParaRPr>
          </a:p>
          <a:p>
            <a:pPr indent="0" lvl="0" marL="0" rtl="0" algn="l">
              <a:lnSpc>
                <a:spcPct val="135714"/>
              </a:lnSpc>
              <a:spcBef>
                <a:spcPts val="0"/>
              </a:spcBef>
              <a:spcAft>
                <a:spcPts val="0"/>
              </a:spcAft>
              <a:buNone/>
            </a:pPr>
            <a:r>
              <a:t/>
            </a:r>
            <a:endParaRPr sz="1100">
              <a:solidFill>
                <a:srgbClr val="666666"/>
              </a:solidFill>
              <a:latin typeface="Lato"/>
              <a:ea typeface="Lato"/>
              <a:cs typeface="Lato"/>
              <a:sym typeface="Lato"/>
            </a:endParaRPr>
          </a:p>
          <a:p>
            <a:pPr indent="0" lvl="0" marL="0" rtl="0" algn="l">
              <a:lnSpc>
                <a:spcPct val="135714"/>
              </a:lnSpc>
              <a:spcBef>
                <a:spcPts val="0"/>
              </a:spcBef>
              <a:spcAft>
                <a:spcPts val="0"/>
              </a:spcAft>
              <a:buNone/>
            </a:pPr>
            <a:r>
              <a:rPr lang="en-GB" sz="1100">
                <a:solidFill>
                  <a:srgbClr val="666666"/>
                </a:solidFill>
                <a:latin typeface="Lato"/>
                <a:ea typeface="Lato"/>
                <a:cs typeface="Lato"/>
                <a:sym typeface="Lato"/>
              </a:rPr>
              <a:t>In a small-caps font, all lowercase letters are converted to uppercase letters. However, the converted uppercase letters</a:t>
            </a:r>
            <a:endParaRPr sz="1100">
              <a:solidFill>
                <a:srgbClr val="666666"/>
              </a:solidFill>
              <a:latin typeface="Lato"/>
              <a:ea typeface="Lato"/>
              <a:cs typeface="Lato"/>
              <a:sym typeface="Lato"/>
            </a:endParaRPr>
          </a:p>
          <a:p>
            <a:pPr indent="0" lvl="0" marL="0" rtl="0" algn="l">
              <a:lnSpc>
                <a:spcPct val="135714"/>
              </a:lnSpc>
              <a:spcBef>
                <a:spcPts val="0"/>
              </a:spcBef>
              <a:spcAft>
                <a:spcPts val="0"/>
              </a:spcAft>
              <a:buNone/>
            </a:pPr>
            <a:r>
              <a:rPr lang="en-GB" sz="1100">
                <a:solidFill>
                  <a:srgbClr val="666666"/>
                </a:solidFill>
                <a:latin typeface="Lato"/>
                <a:ea typeface="Lato"/>
                <a:cs typeface="Lato"/>
                <a:sym typeface="Lato"/>
              </a:rPr>
              <a:t>appears in a smaller font size than the original uppercase letters in the text.</a:t>
            </a:r>
            <a:endParaRPr sz="1100">
              <a:solidFill>
                <a:srgbClr val="666666"/>
              </a:solidFill>
              <a:latin typeface="Lato"/>
              <a:ea typeface="Lato"/>
              <a:cs typeface="Lato"/>
              <a:sym typeface="Lato"/>
            </a:endParaRPr>
          </a:p>
          <a:p>
            <a:pPr indent="0" lvl="0" marL="0" rtl="0" algn="l">
              <a:lnSpc>
                <a:spcPct val="135714"/>
              </a:lnSpc>
              <a:spcBef>
                <a:spcPts val="0"/>
              </a:spcBef>
              <a:spcAft>
                <a:spcPts val="0"/>
              </a:spcAft>
              <a:buNone/>
            </a:pPr>
            <a:r>
              <a:t/>
            </a:r>
            <a:endParaRPr sz="1100">
              <a:solidFill>
                <a:srgbClr val="666666"/>
              </a:solidFill>
              <a:latin typeface="Lato"/>
              <a:ea typeface="Lato"/>
              <a:cs typeface="Lato"/>
              <a:sym typeface="Lato"/>
            </a:endParaRPr>
          </a:p>
          <a:p>
            <a:pPr indent="0" lvl="0" marL="0" rtl="0" algn="l">
              <a:lnSpc>
                <a:spcPct val="135714"/>
              </a:lnSpc>
              <a:spcBef>
                <a:spcPts val="0"/>
              </a:spcBef>
              <a:spcAft>
                <a:spcPts val="0"/>
              </a:spcAft>
              <a:buNone/>
            </a:pPr>
            <a:r>
              <a:rPr b="1" lang="en-GB" sz="1100">
                <a:solidFill>
                  <a:srgbClr val="666666"/>
                </a:solidFill>
                <a:latin typeface="Lato"/>
                <a:ea typeface="Lato"/>
                <a:cs typeface="Lato"/>
                <a:sym typeface="Lato"/>
              </a:rPr>
              <a:t>CSS Links</a:t>
            </a:r>
            <a:endParaRPr b="1" sz="1100">
              <a:solidFill>
                <a:srgbClr val="666666"/>
              </a:solidFill>
              <a:latin typeface="Lato"/>
              <a:ea typeface="Lato"/>
              <a:cs typeface="Lato"/>
              <a:sym typeface="Lato"/>
            </a:endParaRPr>
          </a:p>
          <a:p>
            <a:pPr indent="0" lvl="0" marL="0" rtl="0" algn="l">
              <a:lnSpc>
                <a:spcPct val="135714"/>
              </a:lnSpc>
              <a:spcBef>
                <a:spcPts val="0"/>
              </a:spcBef>
              <a:spcAft>
                <a:spcPts val="0"/>
              </a:spcAft>
              <a:buNone/>
            </a:pPr>
            <a:r>
              <a:t/>
            </a:r>
            <a:endParaRPr sz="1000">
              <a:solidFill>
                <a:srgbClr val="007700"/>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GB" sz="1000">
                <a:solidFill>
                  <a:srgbClr val="007700"/>
                </a:solidFill>
                <a:latin typeface="Courier New"/>
                <a:ea typeface="Courier New"/>
                <a:cs typeface="Courier New"/>
                <a:sym typeface="Courier New"/>
              </a:rPr>
              <a:t>&lt;</a:t>
            </a:r>
            <a:r>
              <a:rPr lang="en-GB" sz="1000">
                <a:solidFill>
                  <a:srgbClr val="0000BB"/>
                </a:solidFill>
                <a:latin typeface="Courier New"/>
                <a:ea typeface="Courier New"/>
                <a:cs typeface="Courier New"/>
                <a:sym typeface="Courier New"/>
              </a:rPr>
              <a:t>a </a:t>
            </a:r>
            <a:r>
              <a:rPr lang="en-GB" sz="1000">
                <a:solidFill>
                  <a:srgbClr val="007700"/>
                </a:solidFill>
                <a:latin typeface="Courier New"/>
                <a:ea typeface="Courier New"/>
                <a:cs typeface="Courier New"/>
                <a:sym typeface="Courier New"/>
              </a:rPr>
              <a:t>class=</a:t>
            </a:r>
            <a:r>
              <a:rPr lang="en-GB" sz="1000">
                <a:solidFill>
                  <a:srgbClr val="DD0000"/>
                </a:solidFill>
                <a:latin typeface="Courier New"/>
                <a:ea typeface="Courier New"/>
                <a:cs typeface="Courier New"/>
                <a:sym typeface="Courier New"/>
              </a:rPr>
              <a:t>"google_link" </a:t>
            </a:r>
            <a:r>
              <a:rPr lang="en-GB" sz="1000">
                <a:solidFill>
                  <a:srgbClr val="0000BB"/>
                </a:solidFill>
                <a:latin typeface="Courier New"/>
                <a:ea typeface="Courier New"/>
                <a:cs typeface="Courier New"/>
                <a:sym typeface="Courier New"/>
              </a:rPr>
              <a:t>href</a:t>
            </a:r>
            <a:r>
              <a:rPr lang="en-GB" sz="1000">
                <a:solidFill>
                  <a:srgbClr val="007700"/>
                </a:solidFill>
                <a:latin typeface="Courier New"/>
                <a:ea typeface="Courier New"/>
                <a:cs typeface="Courier New"/>
                <a:sym typeface="Courier New"/>
              </a:rPr>
              <a:t>=</a:t>
            </a:r>
            <a:r>
              <a:rPr lang="en-GB" sz="1000">
                <a:solidFill>
                  <a:srgbClr val="DD0000"/>
                </a:solidFill>
                <a:latin typeface="Courier New"/>
                <a:ea typeface="Courier New"/>
                <a:cs typeface="Courier New"/>
                <a:sym typeface="Courier New"/>
              </a:rPr>
              <a:t>"</a:t>
            </a:r>
            <a:r>
              <a:rPr lang="en-GB" sz="1000" u="sng">
                <a:solidFill>
                  <a:schemeClr val="hlink"/>
                </a:solidFill>
                <a:latin typeface="Courier New"/>
                <a:ea typeface="Courier New"/>
                <a:cs typeface="Courier New"/>
                <a:sym typeface="Courier New"/>
                <a:hlinkClick r:id="rId3"/>
              </a:rPr>
              <a:t>http://www.google.co.in</a:t>
            </a:r>
            <a:r>
              <a:rPr lang="en-GB" sz="1000">
                <a:solidFill>
                  <a:srgbClr val="DD0000"/>
                </a:solidFill>
                <a:latin typeface="Courier New"/>
                <a:ea typeface="Courier New"/>
                <a:cs typeface="Courier New"/>
                <a:sym typeface="Courier New"/>
              </a:rPr>
              <a:t>"</a:t>
            </a:r>
            <a:r>
              <a:rPr lang="en-GB" sz="1000">
                <a:solidFill>
                  <a:srgbClr val="007700"/>
                </a:solidFill>
                <a:latin typeface="Courier New"/>
                <a:ea typeface="Courier New"/>
                <a:cs typeface="Courier New"/>
                <a:sym typeface="Courier New"/>
              </a:rPr>
              <a:t>&gt;</a:t>
            </a:r>
            <a:r>
              <a:rPr lang="en-GB" sz="1000">
                <a:solidFill>
                  <a:srgbClr val="0000BB"/>
                </a:solidFill>
                <a:latin typeface="Courier New"/>
                <a:ea typeface="Courier New"/>
                <a:cs typeface="Courier New"/>
                <a:sym typeface="Courier New"/>
              </a:rPr>
              <a:t>Visit Google</a:t>
            </a:r>
            <a:r>
              <a:rPr lang="en-GB" sz="1000">
                <a:solidFill>
                  <a:srgbClr val="007700"/>
                </a:solidFill>
                <a:latin typeface="Courier New"/>
                <a:ea typeface="Courier New"/>
                <a:cs typeface="Courier New"/>
                <a:sym typeface="Courier New"/>
              </a:rPr>
              <a:t>&lt;/</a:t>
            </a:r>
            <a:r>
              <a:rPr lang="en-GB" sz="1000">
                <a:solidFill>
                  <a:srgbClr val="0000BB"/>
                </a:solidFill>
                <a:latin typeface="Courier New"/>
                <a:ea typeface="Courier New"/>
                <a:cs typeface="Courier New"/>
                <a:sym typeface="Courier New"/>
              </a:rPr>
              <a:t>a</a:t>
            </a:r>
            <a:r>
              <a:rPr lang="en-GB" sz="1000">
                <a:solidFill>
                  <a:srgbClr val="007700"/>
                </a:solidFill>
                <a:latin typeface="Courier New"/>
                <a:ea typeface="Courier New"/>
                <a:cs typeface="Courier New"/>
                <a:sym typeface="Courier New"/>
              </a:rPr>
              <a:t>&gt;</a:t>
            </a:r>
            <a:endParaRPr sz="1100">
              <a:solidFill>
                <a:srgbClr val="666666"/>
              </a:solidFill>
              <a:latin typeface="Lato"/>
              <a:ea typeface="Lato"/>
              <a:cs typeface="Lato"/>
              <a:sym typeface="Lato"/>
            </a:endParaRPr>
          </a:p>
          <a:p>
            <a:pPr indent="0" lvl="0" marL="0" rtl="0" algn="l">
              <a:lnSpc>
                <a:spcPct val="135714"/>
              </a:lnSpc>
              <a:spcBef>
                <a:spcPts val="0"/>
              </a:spcBef>
              <a:spcAft>
                <a:spcPts val="0"/>
              </a:spcAft>
              <a:buNone/>
            </a:pPr>
            <a:r>
              <a:t/>
            </a:r>
            <a:endParaRPr sz="1100">
              <a:solidFill>
                <a:srgbClr val="666666"/>
              </a:solidFill>
              <a:latin typeface="Lato"/>
              <a:ea typeface="Lato"/>
              <a:cs typeface="Lato"/>
              <a:sym typeface="Lato"/>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4" name="Shape 674"/>
        <p:cNvGrpSpPr/>
        <p:nvPr/>
      </p:nvGrpSpPr>
      <p:grpSpPr>
        <a:xfrm>
          <a:off x="0" y="0"/>
          <a:ext cx="0" cy="0"/>
          <a:chOff x="0" y="0"/>
          <a:chExt cx="0" cy="0"/>
        </a:xfrm>
      </p:grpSpPr>
      <p:sp>
        <p:nvSpPr>
          <p:cNvPr id="675" name="Google Shape;675;p96"/>
          <p:cNvSpPr txBox="1"/>
          <p:nvPr>
            <p:ph type="title"/>
          </p:nvPr>
        </p:nvSpPr>
        <p:spPr>
          <a:xfrm>
            <a:off x="729450" y="5778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CSS Links</a:t>
            </a:r>
            <a:endParaRPr/>
          </a:p>
        </p:txBody>
      </p:sp>
      <p:sp>
        <p:nvSpPr>
          <p:cNvPr id="676" name="Google Shape;676;p96"/>
          <p:cNvSpPr txBox="1"/>
          <p:nvPr/>
        </p:nvSpPr>
        <p:spPr>
          <a:xfrm>
            <a:off x="732575" y="1372550"/>
            <a:ext cx="7583400" cy="21924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lang="en-GB" sz="1100">
                <a:solidFill>
                  <a:srgbClr val="666666"/>
                </a:solidFill>
                <a:latin typeface="Lato"/>
                <a:ea typeface="Lato"/>
                <a:cs typeface="Lato"/>
                <a:sym typeface="Lato"/>
              </a:rPr>
              <a:t>In addition, links can be styled differently depending on what state they are in.</a:t>
            </a:r>
            <a:endParaRPr sz="1100">
              <a:solidFill>
                <a:srgbClr val="666666"/>
              </a:solidFill>
              <a:latin typeface="Lato"/>
              <a:ea typeface="Lato"/>
              <a:cs typeface="Lato"/>
              <a:sym typeface="Lato"/>
            </a:endParaRPr>
          </a:p>
          <a:p>
            <a:pPr indent="0" lvl="0" marL="0" rtl="0" algn="l">
              <a:lnSpc>
                <a:spcPct val="135714"/>
              </a:lnSpc>
              <a:spcBef>
                <a:spcPts val="0"/>
              </a:spcBef>
              <a:spcAft>
                <a:spcPts val="0"/>
              </a:spcAft>
              <a:buNone/>
            </a:pPr>
            <a:r>
              <a:t/>
            </a:r>
            <a:endParaRPr sz="1100">
              <a:solidFill>
                <a:srgbClr val="666666"/>
              </a:solidFill>
              <a:latin typeface="Lato"/>
              <a:ea typeface="Lato"/>
              <a:cs typeface="Lato"/>
              <a:sym typeface="Lato"/>
            </a:endParaRPr>
          </a:p>
          <a:p>
            <a:pPr indent="0" lvl="0" marL="0" rtl="0" algn="l">
              <a:lnSpc>
                <a:spcPct val="135714"/>
              </a:lnSpc>
              <a:spcBef>
                <a:spcPts val="0"/>
              </a:spcBef>
              <a:spcAft>
                <a:spcPts val="0"/>
              </a:spcAft>
              <a:buNone/>
            </a:pPr>
            <a:r>
              <a:rPr lang="en-GB" sz="1100">
                <a:solidFill>
                  <a:srgbClr val="666666"/>
                </a:solidFill>
                <a:latin typeface="Lato"/>
                <a:ea typeface="Lato"/>
                <a:cs typeface="Lato"/>
                <a:sym typeface="Lato"/>
              </a:rPr>
              <a:t>The four links states are:</a:t>
            </a:r>
            <a:endParaRPr sz="1100">
              <a:solidFill>
                <a:srgbClr val="666666"/>
              </a:solidFill>
              <a:latin typeface="Lato"/>
              <a:ea typeface="Lato"/>
              <a:cs typeface="Lato"/>
              <a:sym typeface="Lato"/>
            </a:endParaRPr>
          </a:p>
          <a:p>
            <a:pPr indent="0" lvl="0" marL="0" rtl="0" algn="l">
              <a:lnSpc>
                <a:spcPct val="135714"/>
              </a:lnSpc>
              <a:spcBef>
                <a:spcPts val="0"/>
              </a:spcBef>
              <a:spcAft>
                <a:spcPts val="0"/>
              </a:spcAft>
              <a:buNone/>
            </a:pPr>
            <a:r>
              <a:t/>
            </a:r>
            <a:endParaRPr sz="1100">
              <a:solidFill>
                <a:srgbClr val="666666"/>
              </a:solidFill>
              <a:latin typeface="Lato"/>
              <a:ea typeface="Lato"/>
              <a:cs typeface="Lato"/>
              <a:sym typeface="Lato"/>
            </a:endParaRPr>
          </a:p>
          <a:p>
            <a:pPr indent="-298450" lvl="0" marL="457200" rtl="0" algn="l">
              <a:lnSpc>
                <a:spcPct val="135714"/>
              </a:lnSpc>
              <a:spcBef>
                <a:spcPts val="0"/>
              </a:spcBef>
              <a:spcAft>
                <a:spcPts val="0"/>
              </a:spcAft>
              <a:buClr>
                <a:srgbClr val="666666"/>
              </a:buClr>
              <a:buSzPts val="1100"/>
              <a:buFont typeface="Lato"/>
              <a:buAutoNum type="arabicPeriod"/>
            </a:pPr>
            <a:r>
              <a:rPr lang="en-GB" sz="1100">
                <a:solidFill>
                  <a:srgbClr val="666666"/>
                </a:solidFill>
                <a:latin typeface="Lato"/>
                <a:ea typeface="Lato"/>
                <a:cs typeface="Lato"/>
                <a:sym typeface="Lato"/>
              </a:rPr>
              <a:t>a:link - a normal, unvisited link</a:t>
            </a:r>
            <a:endParaRPr sz="1100">
              <a:solidFill>
                <a:srgbClr val="666666"/>
              </a:solidFill>
              <a:latin typeface="Lato"/>
              <a:ea typeface="Lato"/>
              <a:cs typeface="Lato"/>
              <a:sym typeface="Lato"/>
            </a:endParaRPr>
          </a:p>
          <a:p>
            <a:pPr indent="-298450" lvl="0" marL="457200" rtl="0" algn="l">
              <a:lnSpc>
                <a:spcPct val="135714"/>
              </a:lnSpc>
              <a:spcBef>
                <a:spcPts val="0"/>
              </a:spcBef>
              <a:spcAft>
                <a:spcPts val="0"/>
              </a:spcAft>
              <a:buClr>
                <a:srgbClr val="666666"/>
              </a:buClr>
              <a:buSzPts val="1100"/>
              <a:buFont typeface="Lato"/>
              <a:buAutoNum type="arabicPeriod"/>
            </a:pPr>
            <a:r>
              <a:rPr lang="en-GB" sz="1100">
                <a:solidFill>
                  <a:srgbClr val="666666"/>
                </a:solidFill>
                <a:latin typeface="Lato"/>
                <a:ea typeface="Lato"/>
                <a:cs typeface="Lato"/>
                <a:sym typeface="Lato"/>
              </a:rPr>
              <a:t>a:visited - a link the user has visited</a:t>
            </a:r>
            <a:endParaRPr sz="1100">
              <a:solidFill>
                <a:srgbClr val="666666"/>
              </a:solidFill>
              <a:latin typeface="Lato"/>
              <a:ea typeface="Lato"/>
              <a:cs typeface="Lato"/>
              <a:sym typeface="Lato"/>
            </a:endParaRPr>
          </a:p>
          <a:p>
            <a:pPr indent="-298450" lvl="0" marL="457200" rtl="0" algn="l">
              <a:lnSpc>
                <a:spcPct val="135714"/>
              </a:lnSpc>
              <a:spcBef>
                <a:spcPts val="0"/>
              </a:spcBef>
              <a:spcAft>
                <a:spcPts val="0"/>
              </a:spcAft>
              <a:buClr>
                <a:srgbClr val="666666"/>
              </a:buClr>
              <a:buSzPts val="1100"/>
              <a:buFont typeface="Lato"/>
              <a:buAutoNum type="arabicPeriod"/>
            </a:pPr>
            <a:r>
              <a:rPr lang="en-GB" sz="1100">
                <a:solidFill>
                  <a:srgbClr val="666666"/>
                </a:solidFill>
                <a:latin typeface="Lato"/>
                <a:ea typeface="Lato"/>
                <a:cs typeface="Lato"/>
                <a:sym typeface="Lato"/>
              </a:rPr>
              <a:t>a:hover - a link when the user mouses over it</a:t>
            </a:r>
            <a:endParaRPr sz="1100">
              <a:solidFill>
                <a:srgbClr val="666666"/>
              </a:solidFill>
              <a:latin typeface="Lato"/>
              <a:ea typeface="Lato"/>
              <a:cs typeface="Lato"/>
              <a:sym typeface="Lato"/>
            </a:endParaRPr>
          </a:p>
          <a:p>
            <a:pPr indent="-298450" lvl="0" marL="457200" rtl="0" algn="l">
              <a:lnSpc>
                <a:spcPct val="135714"/>
              </a:lnSpc>
              <a:spcBef>
                <a:spcPts val="0"/>
              </a:spcBef>
              <a:spcAft>
                <a:spcPts val="0"/>
              </a:spcAft>
              <a:buClr>
                <a:srgbClr val="666666"/>
              </a:buClr>
              <a:buSzPts val="1100"/>
              <a:buFont typeface="Lato"/>
              <a:buAutoNum type="arabicPeriod"/>
            </a:pPr>
            <a:r>
              <a:rPr lang="en-GB" sz="1100">
                <a:solidFill>
                  <a:srgbClr val="666666"/>
                </a:solidFill>
                <a:latin typeface="Lato"/>
                <a:ea typeface="Lato"/>
                <a:cs typeface="Lato"/>
                <a:sym typeface="Lato"/>
              </a:rPr>
              <a:t>a:active - a link the moment it is clicked</a:t>
            </a:r>
            <a:endParaRPr sz="1100">
              <a:solidFill>
                <a:srgbClr val="666666"/>
              </a:solidFill>
              <a:latin typeface="Lato"/>
              <a:ea typeface="Lato"/>
              <a:cs typeface="Lato"/>
              <a:sym typeface="Lato"/>
            </a:endParaRPr>
          </a:p>
          <a:p>
            <a:pPr indent="0" lvl="0" marL="0" rtl="0" algn="l">
              <a:lnSpc>
                <a:spcPct val="135714"/>
              </a:lnSpc>
              <a:spcBef>
                <a:spcPts val="0"/>
              </a:spcBef>
              <a:spcAft>
                <a:spcPts val="0"/>
              </a:spcAft>
              <a:buNone/>
            </a:pPr>
            <a:r>
              <a:t/>
            </a:r>
            <a:endParaRPr b="1" sz="1100">
              <a:solidFill>
                <a:srgbClr val="666666"/>
              </a:solidFill>
              <a:latin typeface="Lato"/>
              <a:ea typeface="Lato"/>
              <a:cs typeface="Lato"/>
              <a:sym typeface="Lato"/>
            </a:endParaRPr>
          </a:p>
        </p:txBody>
      </p:sp>
      <p:pic>
        <p:nvPicPr>
          <p:cNvPr id="677" name="Google Shape;677;p96"/>
          <p:cNvPicPr preferRelativeResize="0"/>
          <p:nvPr/>
        </p:nvPicPr>
        <p:blipFill>
          <a:blip r:embed="rId3">
            <a:alphaModFix/>
          </a:blip>
          <a:stretch>
            <a:fillRect/>
          </a:stretch>
        </p:blipFill>
        <p:spPr>
          <a:xfrm>
            <a:off x="6887575" y="761975"/>
            <a:ext cx="2019300" cy="4114800"/>
          </a:xfrm>
          <a:prstGeom prst="rect">
            <a:avLst/>
          </a:prstGeom>
          <a:noFill/>
          <a:ln>
            <a:noFill/>
          </a:ln>
        </p:spPr>
      </p:pic>
      <p:pic>
        <p:nvPicPr>
          <p:cNvPr id="678" name="Google Shape;678;p96"/>
          <p:cNvPicPr preferRelativeResize="0"/>
          <p:nvPr/>
        </p:nvPicPr>
        <p:blipFill>
          <a:blip r:embed="rId4">
            <a:alphaModFix/>
          </a:blip>
          <a:stretch>
            <a:fillRect/>
          </a:stretch>
        </p:blipFill>
        <p:spPr>
          <a:xfrm>
            <a:off x="895250" y="3603025"/>
            <a:ext cx="5407111" cy="1273750"/>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2" name="Shape 682"/>
        <p:cNvGrpSpPr/>
        <p:nvPr/>
      </p:nvGrpSpPr>
      <p:grpSpPr>
        <a:xfrm>
          <a:off x="0" y="0"/>
          <a:ext cx="0" cy="0"/>
          <a:chOff x="0" y="0"/>
          <a:chExt cx="0" cy="0"/>
        </a:xfrm>
      </p:grpSpPr>
      <p:sp>
        <p:nvSpPr>
          <p:cNvPr id="683" name="Google Shape;683;p97"/>
          <p:cNvSpPr txBox="1"/>
          <p:nvPr>
            <p:ph type="title"/>
          </p:nvPr>
        </p:nvSpPr>
        <p:spPr>
          <a:xfrm>
            <a:off x="729450" y="5778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CSS Links</a:t>
            </a:r>
            <a:endParaRPr/>
          </a:p>
        </p:txBody>
      </p:sp>
      <p:sp>
        <p:nvSpPr>
          <p:cNvPr id="684" name="Google Shape;684;p97"/>
          <p:cNvSpPr txBox="1"/>
          <p:nvPr/>
        </p:nvSpPr>
        <p:spPr>
          <a:xfrm>
            <a:off x="732575" y="1372550"/>
            <a:ext cx="7583400" cy="28572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lang="en-GB" sz="1100">
                <a:solidFill>
                  <a:srgbClr val="666666"/>
                </a:solidFill>
                <a:latin typeface="Lato"/>
                <a:ea typeface="Lato"/>
                <a:cs typeface="Lato"/>
                <a:sym typeface="Lato"/>
              </a:rPr>
              <a:t>HTML attributes provide additional information about HTML elements.</a:t>
            </a:r>
            <a:endParaRPr sz="1100">
              <a:solidFill>
                <a:srgbClr val="666666"/>
              </a:solidFill>
              <a:latin typeface="Lato"/>
              <a:ea typeface="Lato"/>
              <a:cs typeface="Lato"/>
              <a:sym typeface="Lato"/>
            </a:endParaRPr>
          </a:p>
          <a:p>
            <a:pPr indent="0" lvl="0" marL="0" rtl="0" algn="l">
              <a:lnSpc>
                <a:spcPct val="115000"/>
              </a:lnSpc>
              <a:spcBef>
                <a:spcPts val="800"/>
              </a:spcBef>
              <a:spcAft>
                <a:spcPts val="0"/>
              </a:spcAft>
              <a:buNone/>
            </a:pPr>
            <a:r>
              <a:rPr lang="en-GB" sz="1100">
                <a:solidFill>
                  <a:srgbClr val="666666"/>
                </a:solidFill>
                <a:latin typeface="Lato"/>
                <a:ea typeface="Lato"/>
                <a:cs typeface="Lato"/>
                <a:sym typeface="Lato"/>
              </a:rPr>
              <a:t>HTML Attributes</a:t>
            </a:r>
            <a:endParaRPr sz="1100">
              <a:solidFill>
                <a:srgbClr val="666666"/>
              </a:solidFill>
              <a:latin typeface="Lato"/>
              <a:ea typeface="Lato"/>
              <a:cs typeface="Lato"/>
              <a:sym typeface="Lato"/>
            </a:endParaRPr>
          </a:p>
          <a:p>
            <a:pPr indent="-298450" lvl="0" marL="457200" rtl="0" algn="l">
              <a:lnSpc>
                <a:spcPct val="115000"/>
              </a:lnSpc>
              <a:spcBef>
                <a:spcPts val="1100"/>
              </a:spcBef>
              <a:spcAft>
                <a:spcPts val="0"/>
              </a:spcAft>
              <a:buClr>
                <a:srgbClr val="666666"/>
              </a:buClr>
              <a:buSzPts val="1100"/>
              <a:buFont typeface="Courier New"/>
              <a:buChar char="●"/>
            </a:pPr>
            <a:r>
              <a:rPr lang="en-GB" sz="1100">
                <a:solidFill>
                  <a:srgbClr val="666666"/>
                </a:solidFill>
                <a:latin typeface="Courier New"/>
                <a:ea typeface="Courier New"/>
                <a:cs typeface="Courier New"/>
                <a:sym typeface="Courier New"/>
              </a:rPr>
              <a:t>All HTML elements can have attributes</a:t>
            </a:r>
            <a:endParaRPr sz="1100">
              <a:solidFill>
                <a:srgbClr val="666666"/>
              </a:solidFill>
              <a:latin typeface="Courier New"/>
              <a:ea typeface="Courier New"/>
              <a:cs typeface="Courier New"/>
              <a:sym typeface="Courier New"/>
            </a:endParaRPr>
          </a:p>
          <a:p>
            <a:pPr indent="-298450" lvl="0" marL="457200" rtl="0" algn="l">
              <a:lnSpc>
                <a:spcPct val="115000"/>
              </a:lnSpc>
              <a:spcBef>
                <a:spcPts val="0"/>
              </a:spcBef>
              <a:spcAft>
                <a:spcPts val="0"/>
              </a:spcAft>
              <a:buClr>
                <a:srgbClr val="666666"/>
              </a:buClr>
              <a:buSzPts val="1100"/>
              <a:buFont typeface="Courier New"/>
              <a:buChar char="●"/>
            </a:pPr>
            <a:r>
              <a:rPr lang="en-GB" sz="1100">
                <a:solidFill>
                  <a:srgbClr val="666666"/>
                </a:solidFill>
                <a:latin typeface="Courier New"/>
                <a:ea typeface="Courier New"/>
                <a:cs typeface="Courier New"/>
                <a:sym typeface="Courier New"/>
              </a:rPr>
              <a:t>Attributes provide additional information about elements</a:t>
            </a:r>
            <a:endParaRPr sz="1100">
              <a:solidFill>
                <a:srgbClr val="666666"/>
              </a:solidFill>
              <a:latin typeface="Courier New"/>
              <a:ea typeface="Courier New"/>
              <a:cs typeface="Courier New"/>
              <a:sym typeface="Courier New"/>
            </a:endParaRPr>
          </a:p>
          <a:p>
            <a:pPr indent="-298450" lvl="0" marL="457200" rtl="0" algn="l">
              <a:lnSpc>
                <a:spcPct val="115000"/>
              </a:lnSpc>
              <a:spcBef>
                <a:spcPts val="0"/>
              </a:spcBef>
              <a:spcAft>
                <a:spcPts val="0"/>
              </a:spcAft>
              <a:buClr>
                <a:srgbClr val="666666"/>
              </a:buClr>
              <a:buSzPts val="1100"/>
              <a:buFont typeface="Courier New"/>
              <a:buChar char="●"/>
            </a:pPr>
            <a:r>
              <a:rPr lang="en-GB" sz="1100">
                <a:solidFill>
                  <a:srgbClr val="666666"/>
                </a:solidFill>
                <a:latin typeface="Courier New"/>
                <a:ea typeface="Courier New"/>
                <a:cs typeface="Courier New"/>
                <a:sym typeface="Courier New"/>
              </a:rPr>
              <a:t>Attributes are always specified in the start tag</a:t>
            </a:r>
            <a:endParaRPr sz="1100">
              <a:solidFill>
                <a:srgbClr val="666666"/>
              </a:solidFill>
              <a:latin typeface="Courier New"/>
              <a:ea typeface="Courier New"/>
              <a:cs typeface="Courier New"/>
              <a:sym typeface="Courier New"/>
            </a:endParaRPr>
          </a:p>
          <a:p>
            <a:pPr indent="-298450" lvl="0" marL="457200" rtl="0" algn="l">
              <a:lnSpc>
                <a:spcPct val="115000"/>
              </a:lnSpc>
              <a:spcBef>
                <a:spcPts val="0"/>
              </a:spcBef>
              <a:spcAft>
                <a:spcPts val="0"/>
              </a:spcAft>
              <a:buClr>
                <a:srgbClr val="666666"/>
              </a:buClr>
              <a:buSzPts val="1100"/>
              <a:buFont typeface="Courier New"/>
              <a:buChar char="●"/>
            </a:pPr>
            <a:r>
              <a:rPr lang="en-GB" sz="1100">
                <a:solidFill>
                  <a:srgbClr val="666666"/>
                </a:solidFill>
                <a:latin typeface="Courier New"/>
                <a:ea typeface="Courier New"/>
                <a:cs typeface="Courier New"/>
                <a:sym typeface="Courier New"/>
              </a:rPr>
              <a:t>Attributes usually come in name/value pairs like: name="value"</a:t>
            </a:r>
            <a:endParaRPr sz="1100">
              <a:solidFill>
                <a:srgbClr val="666666"/>
              </a:solidFill>
              <a:latin typeface="Courier New"/>
              <a:ea typeface="Courier New"/>
              <a:cs typeface="Courier New"/>
              <a:sym typeface="Courier New"/>
            </a:endParaRPr>
          </a:p>
          <a:p>
            <a:pPr indent="0" lvl="0" marL="0" rtl="0" algn="l">
              <a:lnSpc>
                <a:spcPct val="115000"/>
              </a:lnSpc>
              <a:spcBef>
                <a:spcPts val="1100"/>
              </a:spcBef>
              <a:spcAft>
                <a:spcPts val="0"/>
              </a:spcAft>
              <a:buNone/>
            </a:pPr>
            <a:r>
              <a:t/>
            </a:r>
            <a:endParaRPr sz="1100">
              <a:solidFill>
                <a:srgbClr val="666666"/>
              </a:solidFill>
              <a:latin typeface="Courier New"/>
              <a:ea typeface="Courier New"/>
              <a:cs typeface="Courier New"/>
              <a:sym typeface="Courier New"/>
            </a:endParaRPr>
          </a:p>
          <a:p>
            <a:pPr indent="0" lvl="0" marL="0" rtl="0" algn="l">
              <a:lnSpc>
                <a:spcPct val="115000"/>
              </a:lnSpc>
              <a:spcBef>
                <a:spcPts val="1100"/>
              </a:spcBef>
              <a:spcAft>
                <a:spcPts val="0"/>
              </a:spcAft>
              <a:buNone/>
            </a:pPr>
            <a:r>
              <a:rPr b="1" lang="en-GB" sz="1100">
                <a:solidFill>
                  <a:srgbClr val="666666"/>
                </a:solidFill>
                <a:latin typeface="Lato"/>
                <a:ea typeface="Lato"/>
                <a:cs typeface="Lato"/>
                <a:sym typeface="Lato"/>
              </a:rPr>
              <a:t>The href Attribute</a:t>
            </a:r>
            <a:endParaRPr b="1" sz="1100">
              <a:solidFill>
                <a:srgbClr val="666666"/>
              </a:solidFill>
              <a:latin typeface="Lato"/>
              <a:ea typeface="Lato"/>
              <a:cs typeface="Lato"/>
              <a:sym typeface="Lato"/>
            </a:endParaRPr>
          </a:p>
          <a:p>
            <a:pPr indent="0" lvl="0" marL="0" rtl="0" algn="l">
              <a:lnSpc>
                <a:spcPct val="115000"/>
              </a:lnSpc>
              <a:spcBef>
                <a:spcPts val="800"/>
              </a:spcBef>
              <a:spcAft>
                <a:spcPts val="0"/>
              </a:spcAft>
              <a:buNone/>
            </a:pPr>
            <a:r>
              <a:rPr lang="en-GB" sz="1100">
                <a:solidFill>
                  <a:srgbClr val="666666"/>
                </a:solidFill>
                <a:latin typeface="Lato"/>
                <a:ea typeface="Lato"/>
                <a:cs typeface="Lato"/>
                <a:sym typeface="Lato"/>
              </a:rPr>
              <a:t>The &lt;a&gt; tag defines a hyperlink. The href attribute specifies the URL of the page the link goes to:</a:t>
            </a:r>
            <a:endParaRPr sz="1100">
              <a:solidFill>
                <a:srgbClr val="666666"/>
              </a:solidFill>
              <a:latin typeface="Lato"/>
              <a:ea typeface="Lato"/>
              <a:cs typeface="Lato"/>
              <a:sym typeface="Lato"/>
            </a:endParaRPr>
          </a:p>
          <a:p>
            <a:pPr indent="0" lvl="0" marL="0" rtl="0" algn="l">
              <a:lnSpc>
                <a:spcPct val="115000"/>
              </a:lnSpc>
              <a:spcBef>
                <a:spcPts val="800"/>
              </a:spcBef>
              <a:spcAft>
                <a:spcPts val="800"/>
              </a:spcAft>
              <a:buNone/>
            </a:pPr>
            <a:r>
              <a:rPr lang="en-GB" sz="1000">
                <a:solidFill>
                  <a:srgbClr val="666666"/>
                </a:solidFill>
                <a:latin typeface="Courier New"/>
                <a:ea typeface="Courier New"/>
                <a:cs typeface="Courier New"/>
                <a:sym typeface="Courier New"/>
              </a:rPr>
              <a:t>&lt;a href="</a:t>
            </a:r>
            <a:r>
              <a:rPr lang="en-GB" sz="1000" u="sng">
                <a:solidFill>
                  <a:schemeClr val="hlink"/>
                </a:solidFill>
                <a:latin typeface="Courier New"/>
                <a:ea typeface="Courier New"/>
                <a:cs typeface="Courier New"/>
                <a:sym typeface="Courier New"/>
                <a:hlinkClick r:id="rId3"/>
              </a:rPr>
              <a:t>https://lorem</a:t>
            </a:r>
            <a:r>
              <a:rPr lang="en-GB" sz="1000">
                <a:solidFill>
                  <a:srgbClr val="666666"/>
                </a:solidFill>
                <a:latin typeface="Courier New"/>
                <a:ea typeface="Courier New"/>
                <a:cs typeface="Courier New"/>
                <a:sym typeface="Courier New"/>
              </a:rPr>
              <a:t>ipsum.com"&gt;Google Home Page&lt;/a&gt;</a:t>
            </a:r>
            <a:endParaRPr sz="1100">
              <a:solidFill>
                <a:srgbClr val="666666"/>
              </a:solidFill>
              <a:latin typeface="Lato"/>
              <a:ea typeface="Lato"/>
              <a:cs typeface="Lato"/>
              <a:sym typeface="Lato"/>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8" name="Shape 688"/>
        <p:cNvGrpSpPr/>
        <p:nvPr/>
      </p:nvGrpSpPr>
      <p:grpSpPr>
        <a:xfrm>
          <a:off x="0" y="0"/>
          <a:ext cx="0" cy="0"/>
          <a:chOff x="0" y="0"/>
          <a:chExt cx="0" cy="0"/>
        </a:xfrm>
      </p:grpSpPr>
      <p:sp>
        <p:nvSpPr>
          <p:cNvPr id="689" name="Google Shape;689;p98"/>
          <p:cNvSpPr txBox="1"/>
          <p:nvPr>
            <p:ph type="title"/>
          </p:nvPr>
        </p:nvSpPr>
        <p:spPr>
          <a:xfrm>
            <a:off x="729450" y="5778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CSS Display</a:t>
            </a:r>
            <a:endParaRPr/>
          </a:p>
        </p:txBody>
      </p:sp>
      <p:sp>
        <p:nvSpPr>
          <p:cNvPr id="690" name="Google Shape;690;p98"/>
          <p:cNvSpPr txBox="1"/>
          <p:nvPr/>
        </p:nvSpPr>
        <p:spPr>
          <a:xfrm>
            <a:off x="732575" y="1372550"/>
            <a:ext cx="7583400" cy="21924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lang="en-GB" sz="1100">
                <a:solidFill>
                  <a:srgbClr val="666666"/>
                </a:solidFill>
                <a:latin typeface="Lato"/>
                <a:ea typeface="Lato"/>
                <a:cs typeface="Lato"/>
                <a:sym typeface="Lato"/>
              </a:rPr>
              <a:t>CSS Layout - The display Property</a:t>
            </a:r>
            <a:endParaRPr sz="1100">
              <a:solidFill>
                <a:srgbClr val="666666"/>
              </a:solidFill>
              <a:latin typeface="Lato"/>
              <a:ea typeface="Lato"/>
              <a:cs typeface="Lato"/>
              <a:sym typeface="Lato"/>
            </a:endParaRPr>
          </a:p>
          <a:p>
            <a:pPr indent="0" lvl="0" marL="0" rtl="0" algn="l">
              <a:lnSpc>
                <a:spcPct val="135714"/>
              </a:lnSpc>
              <a:spcBef>
                <a:spcPts val="0"/>
              </a:spcBef>
              <a:spcAft>
                <a:spcPts val="0"/>
              </a:spcAft>
              <a:buNone/>
            </a:pPr>
            <a:r>
              <a:rPr lang="en-GB" sz="1100">
                <a:solidFill>
                  <a:srgbClr val="666666"/>
                </a:solidFill>
                <a:latin typeface="Lato"/>
                <a:ea typeface="Lato"/>
                <a:cs typeface="Lato"/>
                <a:sym typeface="Lato"/>
              </a:rPr>
              <a:t>The display property is the most important CSS property for controlling layout.</a:t>
            </a:r>
            <a:endParaRPr sz="1100">
              <a:solidFill>
                <a:srgbClr val="666666"/>
              </a:solidFill>
              <a:latin typeface="Lato"/>
              <a:ea typeface="Lato"/>
              <a:cs typeface="Lato"/>
              <a:sym typeface="Lato"/>
            </a:endParaRPr>
          </a:p>
          <a:p>
            <a:pPr indent="0" lvl="0" marL="0" rtl="0" algn="l">
              <a:lnSpc>
                <a:spcPct val="135714"/>
              </a:lnSpc>
              <a:spcBef>
                <a:spcPts val="0"/>
              </a:spcBef>
              <a:spcAft>
                <a:spcPts val="0"/>
              </a:spcAft>
              <a:buNone/>
            </a:pPr>
            <a:r>
              <a:t/>
            </a:r>
            <a:endParaRPr sz="1100">
              <a:solidFill>
                <a:srgbClr val="666666"/>
              </a:solidFill>
              <a:latin typeface="Lato"/>
              <a:ea typeface="Lato"/>
              <a:cs typeface="Lato"/>
              <a:sym typeface="Lato"/>
            </a:endParaRPr>
          </a:p>
          <a:p>
            <a:pPr indent="0" lvl="0" marL="0" rtl="0" algn="l">
              <a:lnSpc>
                <a:spcPct val="135714"/>
              </a:lnSpc>
              <a:spcBef>
                <a:spcPts val="0"/>
              </a:spcBef>
              <a:spcAft>
                <a:spcPts val="0"/>
              </a:spcAft>
              <a:buNone/>
            </a:pPr>
            <a:r>
              <a:rPr lang="en-GB" sz="1100">
                <a:solidFill>
                  <a:srgbClr val="666666"/>
                </a:solidFill>
                <a:latin typeface="Lato"/>
                <a:ea typeface="Lato"/>
                <a:cs typeface="Lato"/>
                <a:sym typeface="Lato"/>
              </a:rPr>
              <a:t>The display Property</a:t>
            </a:r>
            <a:endParaRPr sz="1100">
              <a:solidFill>
                <a:srgbClr val="666666"/>
              </a:solidFill>
              <a:latin typeface="Lato"/>
              <a:ea typeface="Lato"/>
              <a:cs typeface="Lato"/>
              <a:sym typeface="Lato"/>
            </a:endParaRPr>
          </a:p>
          <a:p>
            <a:pPr indent="0" lvl="0" marL="0" rtl="0" algn="l">
              <a:lnSpc>
                <a:spcPct val="135714"/>
              </a:lnSpc>
              <a:spcBef>
                <a:spcPts val="0"/>
              </a:spcBef>
              <a:spcAft>
                <a:spcPts val="0"/>
              </a:spcAft>
              <a:buNone/>
            </a:pPr>
            <a:r>
              <a:rPr lang="en-GB" sz="1100">
                <a:solidFill>
                  <a:srgbClr val="666666"/>
                </a:solidFill>
                <a:latin typeface="Lato"/>
                <a:ea typeface="Lato"/>
                <a:cs typeface="Lato"/>
                <a:sym typeface="Lato"/>
              </a:rPr>
              <a:t>The display property specifies if/how an element is displayed.</a:t>
            </a:r>
            <a:endParaRPr sz="1100">
              <a:solidFill>
                <a:srgbClr val="666666"/>
              </a:solidFill>
              <a:latin typeface="Lato"/>
              <a:ea typeface="Lato"/>
              <a:cs typeface="Lato"/>
              <a:sym typeface="Lato"/>
            </a:endParaRPr>
          </a:p>
          <a:p>
            <a:pPr indent="0" lvl="0" marL="0" rtl="0" algn="l">
              <a:lnSpc>
                <a:spcPct val="135714"/>
              </a:lnSpc>
              <a:spcBef>
                <a:spcPts val="0"/>
              </a:spcBef>
              <a:spcAft>
                <a:spcPts val="0"/>
              </a:spcAft>
              <a:buNone/>
            </a:pPr>
            <a:r>
              <a:t/>
            </a:r>
            <a:endParaRPr sz="1100">
              <a:solidFill>
                <a:srgbClr val="666666"/>
              </a:solidFill>
              <a:latin typeface="Lato"/>
              <a:ea typeface="Lato"/>
              <a:cs typeface="Lato"/>
              <a:sym typeface="Lato"/>
            </a:endParaRPr>
          </a:p>
          <a:p>
            <a:pPr indent="0" lvl="0" marL="0" rtl="0" algn="l">
              <a:lnSpc>
                <a:spcPct val="135714"/>
              </a:lnSpc>
              <a:spcBef>
                <a:spcPts val="0"/>
              </a:spcBef>
              <a:spcAft>
                <a:spcPts val="0"/>
              </a:spcAft>
              <a:buNone/>
            </a:pPr>
            <a:r>
              <a:rPr lang="en-GB" sz="1100">
                <a:solidFill>
                  <a:srgbClr val="666666"/>
                </a:solidFill>
                <a:latin typeface="Lato"/>
                <a:ea typeface="Lato"/>
                <a:cs typeface="Lato"/>
                <a:sym typeface="Lato"/>
              </a:rPr>
              <a:t>Every HTML element has a default display value depending on what type of element it is. The default display value for</a:t>
            </a:r>
            <a:endParaRPr sz="1100">
              <a:solidFill>
                <a:srgbClr val="666666"/>
              </a:solidFill>
              <a:latin typeface="Lato"/>
              <a:ea typeface="Lato"/>
              <a:cs typeface="Lato"/>
              <a:sym typeface="Lato"/>
            </a:endParaRPr>
          </a:p>
          <a:p>
            <a:pPr indent="0" lvl="0" marL="0" rtl="0" algn="l">
              <a:lnSpc>
                <a:spcPct val="135714"/>
              </a:lnSpc>
              <a:spcBef>
                <a:spcPts val="0"/>
              </a:spcBef>
              <a:spcAft>
                <a:spcPts val="0"/>
              </a:spcAft>
              <a:buNone/>
            </a:pPr>
            <a:r>
              <a:rPr lang="en-GB" sz="1100">
                <a:solidFill>
                  <a:srgbClr val="666666"/>
                </a:solidFill>
                <a:latin typeface="Lato"/>
                <a:ea typeface="Lato"/>
                <a:cs typeface="Lato"/>
                <a:sym typeface="Lato"/>
              </a:rPr>
              <a:t>most elements is block or inline.</a:t>
            </a:r>
            <a:endParaRPr sz="1100">
              <a:solidFill>
                <a:srgbClr val="666666"/>
              </a:solidFill>
              <a:latin typeface="Lato"/>
              <a:ea typeface="Lato"/>
              <a:cs typeface="Lato"/>
              <a:sym typeface="Lato"/>
            </a:endParaRPr>
          </a:p>
          <a:p>
            <a:pPr indent="0" lvl="0" marL="0" rtl="0" algn="l">
              <a:lnSpc>
                <a:spcPct val="135714"/>
              </a:lnSpc>
              <a:spcBef>
                <a:spcPts val="0"/>
              </a:spcBef>
              <a:spcAft>
                <a:spcPts val="0"/>
              </a:spcAft>
              <a:buNone/>
            </a:pPr>
            <a:r>
              <a:t/>
            </a:r>
            <a:endParaRPr sz="1100">
              <a:solidFill>
                <a:srgbClr val="666666"/>
              </a:solidFill>
              <a:latin typeface="Lato"/>
              <a:ea typeface="Lato"/>
              <a:cs typeface="Lato"/>
              <a:sym typeface="Lato"/>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4" name="Shape 694"/>
        <p:cNvGrpSpPr/>
        <p:nvPr/>
      </p:nvGrpSpPr>
      <p:grpSpPr>
        <a:xfrm>
          <a:off x="0" y="0"/>
          <a:ext cx="0" cy="0"/>
          <a:chOff x="0" y="0"/>
          <a:chExt cx="0" cy="0"/>
        </a:xfrm>
      </p:grpSpPr>
      <p:sp>
        <p:nvSpPr>
          <p:cNvPr id="695" name="Google Shape;695;p99"/>
          <p:cNvSpPr txBox="1"/>
          <p:nvPr>
            <p:ph type="title"/>
          </p:nvPr>
        </p:nvSpPr>
        <p:spPr>
          <a:xfrm>
            <a:off x="729450" y="5778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CSS Display</a:t>
            </a:r>
            <a:endParaRPr/>
          </a:p>
        </p:txBody>
      </p:sp>
      <p:sp>
        <p:nvSpPr>
          <p:cNvPr id="696" name="Google Shape;696;p99"/>
          <p:cNvSpPr txBox="1"/>
          <p:nvPr/>
        </p:nvSpPr>
        <p:spPr>
          <a:xfrm>
            <a:off x="732575" y="1372550"/>
            <a:ext cx="7583400" cy="34248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lang="en-GB" sz="1100">
                <a:solidFill>
                  <a:srgbClr val="666666"/>
                </a:solidFill>
                <a:latin typeface="Lato"/>
                <a:ea typeface="Lato"/>
                <a:cs typeface="Lato"/>
                <a:sym typeface="Lato"/>
              </a:rPr>
              <a:t>Block-level Elements</a:t>
            </a:r>
            <a:endParaRPr sz="1100">
              <a:solidFill>
                <a:srgbClr val="666666"/>
              </a:solidFill>
              <a:latin typeface="Lato"/>
              <a:ea typeface="Lato"/>
              <a:cs typeface="Lato"/>
              <a:sym typeface="Lato"/>
            </a:endParaRPr>
          </a:p>
          <a:p>
            <a:pPr indent="0" lvl="0" marL="0" rtl="0" algn="l">
              <a:lnSpc>
                <a:spcPct val="135714"/>
              </a:lnSpc>
              <a:spcBef>
                <a:spcPts val="0"/>
              </a:spcBef>
              <a:spcAft>
                <a:spcPts val="0"/>
              </a:spcAft>
              <a:buNone/>
            </a:pPr>
            <a:r>
              <a:rPr lang="en-GB" sz="1100">
                <a:solidFill>
                  <a:srgbClr val="666666"/>
                </a:solidFill>
                <a:latin typeface="Lato"/>
                <a:ea typeface="Lato"/>
                <a:cs typeface="Lato"/>
                <a:sym typeface="Lato"/>
              </a:rPr>
              <a:t>A block-level element always starts on a new line and takes up the full width available (stretches out to the left and</a:t>
            </a:r>
            <a:endParaRPr sz="1100">
              <a:solidFill>
                <a:srgbClr val="666666"/>
              </a:solidFill>
              <a:latin typeface="Lato"/>
              <a:ea typeface="Lato"/>
              <a:cs typeface="Lato"/>
              <a:sym typeface="Lato"/>
            </a:endParaRPr>
          </a:p>
          <a:p>
            <a:pPr indent="0" lvl="0" marL="0" rtl="0" algn="l">
              <a:lnSpc>
                <a:spcPct val="135714"/>
              </a:lnSpc>
              <a:spcBef>
                <a:spcPts val="0"/>
              </a:spcBef>
              <a:spcAft>
                <a:spcPts val="0"/>
              </a:spcAft>
              <a:buNone/>
            </a:pPr>
            <a:r>
              <a:rPr lang="en-GB" sz="1100">
                <a:solidFill>
                  <a:srgbClr val="666666"/>
                </a:solidFill>
                <a:latin typeface="Lato"/>
                <a:ea typeface="Lato"/>
                <a:cs typeface="Lato"/>
                <a:sym typeface="Lato"/>
              </a:rPr>
              <a:t>right as far as it can).</a:t>
            </a:r>
            <a:endParaRPr sz="1100">
              <a:solidFill>
                <a:srgbClr val="666666"/>
              </a:solidFill>
              <a:latin typeface="Lato"/>
              <a:ea typeface="Lato"/>
              <a:cs typeface="Lato"/>
              <a:sym typeface="Lato"/>
            </a:endParaRPr>
          </a:p>
          <a:p>
            <a:pPr indent="0" lvl="0" marL="0" rtl="0" algn="l">
              <a:lnSpc>
                <a:spcPct val="135714"/>
              </a:lnSpc>
              <a:spcBef>
                <a:spcPts val="0"/>
              </a:spcBef>
              <a:spcAft>
                <a:spcPts val="0"/>
              </a:spcAft>
              <a:buNone/>
            </a:pPr>
            <a:r>
              <a:t/>
            </a:r>
            <a:endParaRPr sz="1100">
              <a:solidFill>
                <a:srgbClr val="666666"/>
              </a:solidFill>
              <a:latin typeface="Lato"/>
              <a:ea typeface="Lato"/>
              <a:cs typeface="Lato"/>
              <a:sym typeface="Lato"/>
            </a:endParaRPr>
          </a:p>
          <a:p>
            <a:pPr indent="0" lvl="0" marL="0" rtl="0" algn="l">
              <a:lnSpc>
                <a:spcPct val="135714"/>
              </a:lnSpc>
              <a:spcBef>
                <a:spcPts val="0"/>
              </a:spcBef>
              <a:spcAft>
                <a:spcPts val="0"/>
              </a:spcAft>
              <a:buNone/>
            </a:pPr>
            <a:r>
              <a:rPr lang="en-GB" sz="1100">
                <a:solidFill>
                  <a:srgbClr val="666666"/>
                </a:solidFill>
                <a:latin typeface="Lato"/>
                <a:ea typeface="Lato"/>
                <a:cs typeface="Lato"/>
                <a:sym typeface="Lato"/>
              </a:rPr>
              <a:t>The &lt;div&gt; element is a block-level element.</a:t>
            </a:r>
            <a:endParaRPr sz="1100">
              <a:solidFill>
                <a:srgbClr val="666666"/>
              </a:solidFill>
              <a:latin typeface="Lato"/>
              <a:ea typeface="Lato"/>
              <a:cs typeface="Lato"/>
              <a:sym typeface="Lato"/>
            </a:endParaRPr>
          </a:p>
          <a:p>
            <a:pPr indent="0" lvl="0" marL="0" rtl="0" algn="l">
              <a:lnSpc>
                <a:spcPct val="135714"/>
              </a:lnSpc>
              <a:spcBef>
                <a:spcPts val="0"/>
              </a:spcBef>
              <a:spcAft>
                <a:spcPts val="0"/>
              </a:spcAft>
              <a:buNone/>
            </a:pPr>
            <a:r>
              <a:rPr lang="en-GB" sz="1100">
                <a:solidFill>
                  <a:srgbClr val="666666"/>
                </a:solidFill>
                <a:latin typeface="Lato"/>
                <a:ea typeface="Lato"/>
                <a:cs typeface="Lato"/>
                <a:sym typeface="Lato"/>
              </a:rPr>
              <a:t>Examples of block-level elements:</a:t>
            </a:r>
            <a:endParaRPr sz="1100">
              <a:solidFill>
                <a:srgbClr val="666666"/>
              </a:solidFill>
              <a:latin typeface="Lato"/>
              <a:ea typeface="Lato"/>
              <a:cs typeface="Lato"/>
              <a:sym typeface="Lato"/>
            </a:endParaRPr>
          </a:p>
          <a:p>
            <a:pPr indent="0" lvl="0" marL="0" rtl="0" algn="l">
              <a:lnSpc>
                <a:spcPct val="135714"/>
              </a:lnSpc>
              <a:spcBef>
                <a:spcPts val="0"/>
              </a:spcBef>
              <a:spcAft>
                <a:spcPts val="0"/>
              </a:spcAft>
              <a:buNone/>
            </a:pPr>
            <a:r>
              <a:t/>
            </a:r>
            <a:endParaRPr sz="1100">
              <a:solidFill>
                <a:srgbClr val="666666"/>
              </a:solidFill>
              <a:latin typeface="Lato"/>
              <a:ea typeface="Lato"/>
              <a:cs typeface="Lato"/>
              <a:sym typeface="Lato"/>
            </a:endParaRPr>
          </a:p>
          <a:p>
            <a:pPr indent="-292100" lvl="0" marL="457200" rtl="0" algn="l">
              <a:lnSpc>
                <a:spcPct val="135714"/>
              </a:lnSpc>
              <a:spcBef>
                <a:spcPts val="0"/>
              </a:spcBef>
              <a:spcAft>
                <a:spcPts val="0"/>
              </a:spcAft>
              <a:buClr>
                <a:srgbClr val="666666"/>
              </a:buClr>
              <a:buSzPts val="1000"/>
              <a:buFont typeface="Courier New"/>
              <a:buAutoNum type="arabicPeriod"/>
            </a:pPr>
            <a:r>
              <a:rPr lang="en-GB" sz="1000">
                <a:solidFill>
                  <a:srgbClr val="666666"/>
                </a:solidFill>
                <a:latin typeface="Courier New"/>
                <a:ea typeface="Courier New"/>
                <a:cs typeface="Courier New"/>
                <a:sym typeface="Courier New"/>
              </a:rPr>
              <a:t>&lt;div&gt;</a:t>
            </a:r>
            <a:endParaRPr sz="1000">
              <a:solidFill>
                <a:srgbClr val="666666"/>
              </a:solidFill>
              <a:latin typeface="Courier New"/>
              <a:ea typeface="Courier New"/>
              <a:cs typeface="Courier New"/>
              <a:sym typeface="Courier New"/>
            </a:endParaRPr>
          </a:p>
          <a:p>
            <a:pPr indent="-292100" lvl="0" marL="457200" rtl="0" algn="l">
              <a:lnSpc>
                <a:spcPct val="135714"/>
              </a:lnSpc>
              <a:spcBef>
                <a:spcPts val="0"/>
              </a:spcBef>
              <a:spcAft>
                <a:spcPts val="0"/>
              </a:spcAft>
              <a:buClr>
                <a:srgbClr val="666666"/>
              </a:buClr>
              <a:buSzPts val="1000"/>
              <a:buFont typeface="Courier New"/>
              <a:buAutoNum type="arabicPeriod"/>
            </a:pPr>
            <a:r>
              <a:rPr lang="en-GB" sz="1000">
                <a:solidFill>
                  <a:srgbClr val="666666"/>
                </a:solidFill>
                <a:latin typeface="Courier New"/>
                <a:ea typeface="Courier New"/>
                <a:cs typeface="Courier New"/>
                <a:sym typeface="Courier New"/>
              </a:rPr>
              <a:t>&lt;h1&gt; - &lt;h6&gt;</a:t>
            </a:r>
            <a:endParaRPr sz="1000">
              <a:solidFill>
                <a:srgbClr val="666666"/>
              </a:solidFill>
              <a:latin typeface="Courier New"/>
              <a:ea typeface="Courier New"/>
              <a:cs typeface="Courier New"/>
              <a:sym typeface="Courier New"/>
            </a:endParaRPr>
          </a:p>
          <a:p>
            <a:pPr indent="-292100" lvl="0" marL="457200" rtl="0" algn="l">
              <a:lnSpc>
                <a:spcPct val="135714"/>
              </a:lnSpc>
              <a:spcBef>
                <a:spcPts val="0"/>
              </a:spcBef>
              <a:spcAft>
                <a:spcPts val="0"/>
              </a:spcAft>
              <a:buClr>
                <a:srgbClr val="666666"/>
              </a:buClr>
              <a:buSzPts val="1000"/>
              <a:buFont typeface="Courier New"/>
              <a:buAutoNum type="arabicPeriod"/>
            </a:pPr>
            <a:r>
              <a:rPr lang="en-GB" sz="1000">
                <a:solidFill>
                  <a:srgbClr val="666666"/>
                </a:solidFill>
                <a:latin typeface="Courier New"/>
                <a:ea typeface="Courier New"/>
                <a:cs typeface="Courier New"/>
                <a:sym typeface="Courier New"/>
              </a:rPr>
              <a:t>&lt;p&gt;</a:t>
            </a:r>
            <a:endParaRPr sz="1000">
              <a:solidFill>
                <a:srgbClr val="666666"/>
              </a:solidFill>
              <a:latin typeface="Courier New"/>
              <a:ea typeface="Courier New"/>
              <a:cs typeface="Courier New"/>
              <a:sym typeface="Courier New"/>
            </a:endParaRPr>
          </a:p>
          <a:p>
            <a:pPr indent="-292100" lvl="0" marL="457200" rtl="0" algn="l">
              <a:lnSpc>
                <a:spcPct val="135714"/>
              </a:lnSpc>
              <a:spcBef>
                <a:spcPts val="0"/>
              </a:spcBef>
              <a:spcAft>
                <a:spcPts val="0"/>
              </a:spcAft>
              <a:buClr>
                <a:srgbClr val="666666"/>
              </a:buClr>
              <a:buSzPts val="1000"/>
              <a:buFont typeface="Courier New"/>
              <a:buAutoNum type="arabicPeriod"/>
            </a:pPr>
            <a:r>
              <a:rPr lang="en-GB" sz="1000">
                <a:solidFill>
                  <a:srgbClr val="666666"/>
                </a:solidFill>
                <a:latin typeface="Courier New"/>
                <a:ea typeface="Courier New"/>
                <a:cs typeface="Courier New"/>
                <a:sym typeface="Courier New"/>
              </a:rPr>
              <a:t>&lt;form&gt;</a:t>
            </a:r>
            <a:endParaRPr sz="1000">
              <a:solidFill>
                <a:srgbClr val="666666"/>
              </a:solidFill>
              <a:latin typeface="Courier New"/>
              <a:ea typeface="Courier New"/>
              <a:cs typeface="Courier New"/>
              <a:sym typeface="Courier New"/>
            </a:endParaRPr>
          </a:p>
          <a:p>
            <a:pPr indent="-292100" lvl="0" marL="457200" rtl="0" algn="l">
              <a:lnSpc>
                <a:spcPct val="135714"/>
              </a:lnSpc>
              <a:spcBef>
                <a:spcPts val="0"/>
              </a:spcBef>
              <a:spcAft>
                <a:spcPts val="0"/>
              </a:spcAft>
              <a:buClr>
                <a:srgbClr val="666666"/>
              </a:buClr>
              <a:buSzPts val="1000"/>
              <a:buFont typeface="Courier New"/>
              <a:buAutoNum type="arabicPeriod"/>
            </a:pPr>
            <a:r>
              <a:rPr lang="en-GB" sz="1000">
                <a:solidFill>
                  <a:srgbClr val="666666"/>
                </a:solidFill>
                <a:latin typeface="Courier New"/>
                <a:ea typeface="Courier New"/>
                <a:cs typeface="Courier New"/>
                <a:sym typeface="Courier New"/>
              </a:rPr>
              <a:t>&lt;header&gt;</a:t>
            </a:r>
            <a:endParaRPr sz="1000">
              <a:solidFill>
                <a:srgbClr val="666666"/>
              </a:solidFill>
              <a:latin typeface="Courier New"/>
              <a:ea typeface="Courier New"/>
              <a:cs typeface="Courier New"/>
              <a:sym typeface="Courier New"/>
            </a:endParaRPr>
          </a:p>
          <a:p>
            <a:pPr indent="-292100" lvl="0" marL="457200" rtl="0" algn="l">
              <a:lnSpc>
                <a:spcPct val="135714"/>
              </a:lnSpc>
              <a:spcBef>
                <a:spcPts val="0"/>
              </a:spcBef>
              <a:spcAft>
                <a:spcPts val="0"/>
              </a:spcAft>
              <a:buClr>
                <a:srgbClr val="666666"/>
              </a:buClr>
              <a:buSzPts val="1000"/>
              <a:buFont typeface="Courier New"/>
              <a:buAutoNum type="arabicPeriod"/>
            </a:pPr>
            <a:r>
              <a:rPr lang="en-GB" sz="1000">
                <a:solidFill>
                  <a:srgbClr val="666666"/>
                </a:solidFill>
                <a:latin typeface="Courier New"/>
                <a:ea typeface="Courier New"/>
                <a:cs typeface="Courier New"/>
                <a:sym typeface="Courier New"/>
              </a:rPr>
              <a:t>&lt;footer&gt;</a:t>
            </a:r>
            <a:endParaRPr sz="1000">
              <a:solidFill>
                <a:srgbClr val="666666"/>
              </a:solidFill>
              <a:latin typeface="Courier New"/>
              <a:ea typeface="Courier New"/>
              <a:cs typeface="Courier New"/>
              <a:sym typeface="Courier New"/>
            </a:endParaRPr>
          </a:p>
          <a:p>
            <a:pPr indent="-292100" lvl="0" marL="457200" rtl="0" algn="l">
              <a:lnSpc>
                <a:spcPct val="135714"/>
              </a:lnSpc>
              <a:spcBef>
                <a:spcPts val="0"/>
              </a:spcBef>
              <a:spcAft>
                <a:spcPts val="0"/>
              </a:spcAft>
              <a:buClr>
                <a:srgbClr val="666666"/>
              </a:buClr>
              <a:buSzPts val="1000"/>
              <a:buFont typeface="Courier New"/>
              <a:buAutoNum type="arabicPeriod"/>
            </a:pPr>
            <a:r>
              <a:rPr lang="en-GB" sz="1000">
                <a:solidFill>
                  <a:srgbClr val="666666"/>
                </a:solidFill>
                <a:latin typeface="Courier New"/>
                <a:ea typeface="Courier New"/>
                <a:cs typeface="Courier New"/>
                <a:sym typeface="Courier New"/>
              </a:rPr>
              <a:t>&lt;section&gt;</a:t>
            </a:r>
            <a:endParaRPr sz="1000">
              <a:solidFill>
                <a:srgbClr val="666666"/>
              </a:solidFill>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100">
              <a:solidFill>
                <a:srgbClr val="666666"/>
              </a:solidFill>
              <a:latin typeface="Lato"/>
              <a:ea typeface="Lato"/>
              <a:cs typeface="Lato"/>
              <a:sym typeface="Lato"/>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0" name="Shape 700"/>
        <p:cNvGrpSpPr/>
        <p:nvPr/>
      </p:nvGrpSpPr>
      <p:grpSpPr>
        <a:xfrm>
          <a:off x="0" y="0"/>
          <a:ext cx="0" cy="0"/>
          <a:chOff x="0" y="0"/>
          <a:chExt cx="0" cy="0"/>
        </a:xfrm>
      </p:grpSpPr>
      <p:sp>
        <p:nvSpPr>
          <p:cNvPr id="701" name="Google Shape;701;p100"/>
          <p:cNvSpPr txBox="1"/>
          <p:nvPr>
            <p:ph type="title"/>
          </p:nvPr>
        </p:nvSpPr>
        <p:spPr>
          <a:xfrm>
            <a:off x="729450" y="5778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CSS Display</a:t>
            </a:r>
            <a:endParaRPr/>
          </a:p>
        </p:txBody>
      </p:sp>
      <p:sp>
        <p:nvSpPr>
          <p:cNvPr id="702" name="Google Shape;702;p100"/>
          <p:cNvSpPr txBox="1"/>
          <p:nvPr/>
        </p:nvSpPr>
        <p:spPr>
          <a:xfrm>
            <a:off x="732575" y="1372550"/>
            <a:ext cx="7583400" cy="35709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b="1" lang="en-GB" sz="1100">
                <a:solidFill>
                  <a:srgbClr val="666666"/>
                </a:solidFill>
                <a:latin typeface="Lato"/>
                <a:ea typeface="Lato"/>
                <a:cs typeface="Lato"/>
                <a:sym typeface="Lato"/>
              </a:rPr>
              <a:t>Inline Elements</a:t>
            </a:r>
            <a:endParaRPr b="1" sz="1100">
              <a:solidFill>
                <a:srgbClr val="666666"/>
              </a:solidFill>
              <a:latin typeface="Lato"/>
              <a:ea typeface="Lato"/>
              <a:cs typeface="Lato"/>
              <a:sym typeface="Lato"/>
            </a:endParaRPr>
          </a:p>
          <a:p>
            <a:pPr indent="0" lvl="0" marL="0" rtl="0" algn="l">
              <a:lnSpc>
                <a:spcPct val="135714"/>
              </a:lnSpc>
              <a:spcBef>
                <a:spcPts val="0"/>
              </a:spcBef>
              <a:spcAft>
                <a:spcPts val="0"/>
              </a:spcAft>
              <a:buNone/>
            </a:pPr>
            <a:r>
              <a:rPr lang="en-GB" sz="1100">
                <a:solidFill>
                  <a:srgbClr val="666666"/>
                </a:solidFill>
                <a:latin typeface="Lato"/>
                <a:ea typeface="Lato"/>
                <a:cs typeface="Lato"/>
                <a:sym typeface="Lato"/>
              </a:rPr>
              <a:t>An inline element does not start on a new line and only takes up as much width as necessary.</a:t>
            </a:r>
            <a:endParaRPr sz="1100">
              <a:solidFill>
                <a:srgbClr val="666666"/>
              </a:solidFill>
              <a:latin typeface="Lato"/>
              <a:ea typeface="Lato"/>
              <a:cs typeface="Lato"/>
              <a:sym typeface="Lato"/>
            </a:endParaRPr>
          </a:p>
          <a:p>
            <a:pPr indent="0" lvl="0" marL="0" rtl="0" algn="l">
              <a:lnSpc>
                <a:spcPct val="135714"/>
              </a:lnSpc>
              <a:spcBef>
                <a:spcPts val="0"/>
              </a:spcBef>
              <a:spcAft>
                <a:spcPts val="0"/>
              </a:spcAft>
              <a:buNone/>
            </a:pPr>
            <a:r>
              <a:rPr lang="en-GB" sz="1100">
                <a:solidFill>
                  <a:srgbClr val="666666"/>
                </a:solidFill>
                <a:latin typeface="Lato"/>
                <a:ea typeface="Lato"/>
                <a:cs typeface="Lato"/>
                <a:sym typeface="Lato"/>
              </a:rPr>
              <a:t>This is an inline &lt;span&gt; element inside a paragraph.</a:t>
            </a:r>
            <a:endParaRPr sz="1100">
              <a:solidFill>
                <a:srgbClr val="666666"/>
              </a:solidFill>
              <a:latin typeface="Lato"/>
              <a:ea typeface="Lato"/>
              <a:cs typeface="Lato"/>
              <a:sym typeface="Lato"/>
            </a:endParaRPr>
          </a:p>
          <a:p>
            <a:pPr indent="0" lvl="0" marL="0" rtl="0" algn="l">
              <a:lnSpc>
                <a:spcPct val="135714"/>
              </a:lnSpc>
              <a:spcBef>
                <a:spcPts val="0"/>
              </a:spcBef>
              <a:spcAft>
                <a:spcPts val="0"/>
              </a:spcAft>
              <a:buNone/>
            </a:pPr>
            <a:r>
              <a:t/>
            </a:r>
            <a:endParaRPr sz="1100">
              <a:solidFill>
                <a:srgbClr val="666666"/>
              </a:solidFill>
              <a:latin typeface="Lato"/>
              <a:ea typeface="Lato"/>
              <a:cs typeface="Lato"/>
              <a:sym typeface="Lato"/>
            </a:endParaRPr>
          </a:p>
          <a:p>
            <a:pPr indent="0" lvl="0" marL="0" rtl="0" algn="l">
              <a:lnSpc>
                <a:spcPct val="135714"/>
              </a:lnSpc>
              <a:spcBef>
                <a:spcPts val="0"/>
              </a:spcBef>
              <a:spcAft>
                <a:spcPts val="0"/>
              </a:spcAft>
              <a:buNone/>
            </a:pPr>
            <a:r>
              <a:rPr lang="en-GB" sz="1100">
                <a:solidFill>
                  <a:srgbClr val="666666"/>
                </a:solidFill>
                <a:latin typeface="Lato"/>
                <a:ea typeface="Lato"/>
                <a:cs typeface="Lato"/>
                <a:sym typeface="Lato"/>
              </a:rPr>
              <a:t>Examples of inline elements:</a:t>
            </a:r>
            <a:endParaRPr sz="1100">
              <a:solidFill>
                <a:srgbClr val="666666"/>
              </a:solidFill>
              <a:latin typeface="Lato"/>
              <a:ea typeface="Lato"/>
              <a:cs typeface="Lato"/>
              <a:sym typeface="Lato"/>
            </a:endParaRPr>
          </a:p>
          <a:p>
            <a:pPr indent="0" lvl="0" marL="0" rtl="0" algn="l">
              <a:lnSpc>
                <a:spcPct val="135714"/>
              </a:lnSpc>
              <a:spcBef>
                <a:spcPts val="0"/>
              </a:spcBef>
              <a:spcAft>
                <a:spcPts val="0"/>
              </a:spcAft>
              <a:buNone/>
            </a:pPr>
            <a:r>
              <a:t/>
            </a:r>
            <a:endParaRPr sz="1100">
              <a:solidFill>
                <a:srgbClr val="666666"/>
              </a:solidFill>
              <a:latin typeface="Lato"/>
              <a:ea typeface="Lato"/>
              <a:cs typeface="Lato"/>
              <a:sym typeface="Lato"/>
            </a:endParaRPr>
          </a:p>
          <a:p>
            <a:pPr indent="-298450" lvl="0" marL="457200" rtl="0" algn="l">
              <a:lnSpc>
                <a:spcPct val="135714"/>
              </a:lnSpc>
              <a:spcBef>
                <a:spcPts val="0"/>
              </a:spcBef>
              <a:spcAft>
                <a:spcPts val="0"/>
              </a:spcAft>
              <a:buClr>
                <a:srgbClr val="666666"/>
              </a:buClr>
              <a:buSzPts val="1100"/>
              <a:buFont typeface="Lato"/>
              <a:buAutoNum type="arabicPeriod"/>
            </a:pPr>
            <a:r>
              <a:rPr lang="en-GB" sz="1100">
                <a:solidFill>
                  <a:srgbClr val="666666"/>
                </a:solidFill>
                <a:latin typeface="Lato"/>
                <a:ea typeface="Lato"/>
                <a:cs typeface="Lato"/>
                <a:sym typeface="Lato"/>
              </a:rPr>
              <a:t>&lt;span&gt;</a:t>
            </a:r>
            <a:endParaRPr sz="1100">
              <a:solidFill>
                <a:srgbClr val="666666"/>
              </a:solidFill>
              <a:latin typeface="Lato"/>
              <a:ea typeface="Lato"/>
              <a:cs typeface="Lato"/>
              <a:sym typeface="Lato"/>
            </a:endParaRPr>
          </a:p>
          <a:p>
            <a:pPr indent="-298450" lvl="0" marL="457200" rtl="0" algn="l">
              <a:lnSpc>
                <a:spcPct val="135714"/>
              </a:lnSpc>
              <a:spcBef>
                <a:spcPts val="0"/>
              </a:spcBef>
              <a:spcAft>
                <a:spcPts val="0"/>
              </a:spcAft>
              <a:buClr>
                <a:srgbClr val="666666"/>
              </a:buClr>
              <a:buSzPts val="1100"/>
              <a:buFont typeface="Lato"/>
              <a:buAutoNum type="arabicPeriod"/>
            </a:pPr>
            <a:r>
              <a:rPr lang="en-GB" sz="1100">
                <a:solidFill>
                  <a:srgbClr val="666666"/>
                </a:solidFill>
                <a:latin typeface="Lato"/>
                <a:ea typeface="Lato"/>
                <a:cs typeface="Lato"/>
                <a:sym typeface="Lato"/>
              </a:rPr>
              <a:t>&lt;a&gt;</a:t>
            </a:r>
            <a:endParaRPr sz="1100">
              <a:solidFill>
                <a:srgbClr val="666666"/>
              </a:solidFill>
              <a:latin typeface="Lato"/>
              <a:ea typeface="Lato"/>
              <a:cs typeface="Lato"/>
              <a:sym typeface="Lato"/>
            </a:endParaRPr>
          </a:p>
          <a:p>
            <a:pPr indent="-298450" lvl="0" marL="457200" rtl="0" algn="l">
              <a:lnSpc>
                <a:spcPct val="135714"/>
              </a:lnSpc>
              <a:spcBef>
                <a:spcPts val="0"/>
              </a:spcBef>
              <a:spcAft>
                <a:spcPts val="0"/>
              </a:spcAft>
              <a:buClr>
                <a:srgbClr val="666666"/>
              </a:buClr>
              <a:buSzPts val="1100"/>
              <a:buFont typeface="Lato"/>
              <a:buAutoNum type="arabicPeriod"/>
            </a:pPr>
            <a:r>
              <a:rPr lang="en-GB" sz="1100">
                <a:solidFill>
                  <a:srgbClr val="666666"/>
                </a:solidFill>
                <a:latin typeface="Lato"/>
                <a:ea typeface="Lato"/>
                <a:cs typeface="Lato"/>
                <a:sym typeface="Lato"/>
              </a:rPr>
              <a:t>&lt;img&gt;</a:t>
            </a:r>
            <a:endParaRPr sz="1100">
              <a:solidFill>
                <a:srgbClr val="666666"/>
              </a:solidFill>
              <a:latin typeface="Lato"/>
              <a:ea typeface="Lato"/>
              <a:cs typeface="Lato"/>
              <a:sym typeface="Lato"/>
            </a:endParaRPr>
          </a:p>
          <a:p>
            <a:pPr indent="0" lvl="0" marL="0" rtl="0" algn="l">
              <a:lnSpc>
                <a:spcPct val="135714"/>
              </a:lnSpc>
              <a:spcBef>
                <a:spcPts val="0"/>
              </a:spcBef>
              <a:spcAft>
                <a:spcPts val="0"/>
              </a:spcAft>
              <a:buNone/>
            </a:pPr>
            <a:r>
              <a:t/>
            </a:r>
            <a:endParaRPr sz="1100">
              <a:solidFill>
                <a:srgbClr val="666666"/>
              </a:solidFill>
              <a:latin typeface="Lato"/>
              <a:ea typeface="Lato"/>
              <a:cs typeface="Lato"/>
              <a:sym typeface="Lato"/>
            </a:endParaRPr>
          </a:p>
          <a:p>
            <a:pPr indent="0" lvl="0" marL="0" rtl="0" algn="l">
              <a:lnSpc>
                <a:spcPct val="135714"/>
              </a:lnSpc>
              <a:spcBef>
                <a:spcPts val="0"/>
              </a:spcBef>
              <a:spcAft>
                <a:spcPts val="0"/>
              </a:spcAft>
              <a:buNone/>
            </a:pPr>
            <a:r>
              <a:rPr b="1" lang="en-GB" sz="1100">
                <a:solidFill>
                  <a:srgbClr val="666666"/>
                </a:solidFill>
                <a:latin typeface="Lato"/>
                <a:ea typeface="Lato"/>
                <a:cs typeface="Lato"/>
                <a:sym typeface="Lato"/>
              </a:rPr>
              <a:t>Display: none;</a:t>
            </a:r>
            <a:endParaRPr b="1" sz="1100">
              <a:solidFill>
                <a:srgbClr val="666666"/>
              </a:solidFill>
              <a:latin typeface="Lato"/>
              <a:ea typeface="Lato"/>
              <a:cs typeface="Lato"/>
              <a:sym typeface="Lato"/>
            </a:endParaRPr>
          </a:p>
          <a:p>
            <a:pPr indent="0" lvl="0" marL="0" rtl="0" algn="l">
              <a:lnSpc>
                <a:spcPct val="135714"/>
              </a:lnSpc>
              <a:spcBef>
                <a:spcPts val="0"/>
              </a:spcBef>
              <a:spcAft>
                <a:spcPts val="0"/>
              </a:spcAft>
              <a:buNone/>
            </a:pPr>
            <a:r>
              <a:rPr lang="en-GB" sz="1100">
                <a:solidFill>
                  <a:srgbClr val="666666"/>
                </a:solidFill>
                <a:latin typeface="Lato"/>
                <a:ea typeface="Lato"/>
                <a:cs typeface="Lato"/>
                <a:sym typeface="Lato"/>
              </a:rPr>
              <a:t>display: none; is commonly used with JavaScript to hide and show elements without deleting and recreating them. The &lt;script&gt; element uses display: none; as default. </a:t>
            </a:r>
            <a:endParaRPr sz="1100">
              <a:solidFill>
                <a:srgbClr val="666666"/>
              </a:solidFill>
              <a:latin typeface="Lato"/>
              <a:ea typeface="Lato"/>
              <a:cs typeface="Lato"/>
              <a:sym typeface="Lato"/>
            </a:endParaRPr>
          </a:p>
          <a:p>
            <a:pPr indent="0" lvl="0" marL="0" rtl="0" algn="l">
              <a:lnSpc>
                <a:spcPct val="135714"/>
              </a:lnSpc>
              <a:spcBef>
                <a:spcPts val="0"/>
              </a:spcBef>
              <a:spcAft>
                <a:spcPts val="0"/>
              </a:spcAft>
              <a:buNone/>
            </a:pPr>
            <a:r>
              <a:t/>
            </a:r>
            <a:endParaRPr sz="1100">
              <a:solidFill>
                <a:srgbClr val="666666"/>
              </a:solidFill>
              <a:latin typeface="Lato"/>
              <a:ea typeface="Lato"/>
              <a:cs typeface="Lato"/>
              <a:sym typeface="Lato"/>
            </a:endParaRPr>
          </a:p>
          <a:p>
            <a:pPr indent="0" lvl="0" marL="0" rtl="0" algn="l">
              <a:lnSpc>
                <a:spcPct val="135714"/>
              </a:lnSpc>
              <a:spcBef>
                <a:spcPts val="0"/>
              </a:spcBef>
              <a:spcAft>
                <a:spcPts val="0"/>
              </a:spcAft>
              <a:buNone/>
            </a:pPr>
            <a:r>
              <a:t/>
            </a:r>
            <a:endParaRPr sz="1100">
              <a:solidFill>
                <a:srgbClr val="666666"/>
              </a:solidFill>
              <a:latin typeface="Lato"/>
              <a:ea typeface="Lato"/>
              <a:cs typeface="Lato"/>
              <a:sym typeface="Lato"/>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6" name="Shape 706"/>
        <p:cNvGrpSpPr/>
        <p:nvPr/>
      </p:nvGrpSpPr>
      <p:grpSpPr>
        <a:xfrm>
          <a:off x="0" y="0"/>
          <a:ext cx="0" cy="0"/>
          <a:chOff x="0" y="0"/>
          <a:chExt cx="0" cy="0"/>
        </a:xfrm>
      </p:grpSpPr>
      <p:sp>
        <p:nvSpPr>
          <p:cNvPr id="707" name="Google Shape;707;p101"/>
          <p:cNvSpPr txBox="1"/>
          <p:nvPr>
            <p:ph type="title"/>
          </p:nvPr>
        </p:nvSpPr>
        <p:spPr>
          <a:xfrm>
            <a:off x="729450" y="5778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CSS Display</a:t>
            </a:r>
            <a:endParaRPr/>
          </a:p>
        </p:txBody>
      </p:sp>
      <p:sp>
        <p:nvSpPr>
          <p:cNvPr id="708" name="Google Shape;708;p101"/>
          <p:cNvSpPr txBox="1"/>
          <p:nvPr/>
        </p:nvSpPr>
        <p:spPr>
          <a:xfrm>
            <a:off x="732575" y="1372550"/>
            <a:ext cx="7583400" cy="35709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b="1" lang="en-GB" sz="1100">
                <a:solidFill>
                  <a:srgbClr val="666666"/>
                </a:solidFill>
                <a:latin typeface="Lato"/>
                <a:ea typeface="Lato"/>
                <a:cs typeface="Lato"/>
                <a:sym typeface="Lato"/>
              </a:rPr>
              <a:t>CSS Layout - The position Property</a:t>
            </a:r>
            <a:endParaRPr b="1" sz="1100">
              <a:solidFill>
                <a:srgbClr val="666666"/>
              </a:solidFill>
              <a:latin typeface="Lato"/>
              <a:ea typeface="Lato"/>
              <a:cs typeface="Lato"/>
              <a:sym typeface="Lato"/>
            </a:endParaRPr>
          </a:p>
          <a:p>
            <a:pPr indent="0" lvl="0" marL="0" rtl="0" algn="l">
              <a:lnSpc>
                <a:spcPct val="135714"/>
              </a:lnSpc>
              <a:spcBef>
                <a:spcPts val="0"/>
              </a:spcBef>
              <a:spcAft>
                <a:spcPts val="0"/>
              </a:spcAft>
              <a:buNone/>
            </a:pPr>
            <a:r>
              <a:t/>
            </a:r>
            <a:endParaRPr b="1" sz="1100">
              <a:solidFill>
                <a:srgbClr val="666666"/>
              </a:solidFill>
              <a:latin typeface="Lato"/>
              <a:ea typeface="Lato"/>
              <a:cs typeface="Lato"/>
              <a:sym typeface="Lato"/>
            </a:endParaRPr>
          </a:p>
          <a:p>
            <a:pPr indent="0" lvl="0" marL="0" rtl="0" algn="l">
              <a:lnSpc>
                <a:spcPct val="135714"/>
              </a:lnSpc>
              <a:spcBef>
                <a:spcPts val="0"/>
              </a:spcBef>
              <a:spcAft>
                <a:spcPts val="0"/>
              </a:spcAft>
              <a:buNone/>
            </a:pPr>
            <a:r>
              <a:rPr lang="en-GB" sz="1100">
                <a:solidFill>
                  <a:srgbClr val="666666"/>
                </a:solidFill>
                <a:latin typeface="Lato"/>
                <a:ea typeface="Lato"/>
                <a:cs typeface="Lato"/>
                <a:sym typeface="Lato"/>
              </a:rPr>
              <a:t>The position property specifies the type of positioning method used for an element(static, relative, fixed, absolute or sticky).</a:t>
            </a:r>
            <a:endParaRPr sz="1100">
              <a:solidFill>
                <a:srgbClr val="666666"/>
              </a:solidFill>
              <a:latin typeface="Lato"/>
              <a:ea typeface="Lato"/>
              <a:cs typeface="Lato"/>
              <a:sym typeface="Lato"/>
            </a:endParaRPr>
          </a:p>
          <a:p>
            <a:pPr indent="0" lvl="0" marL="0" rtl="0" algn="l">
              <a:lnSpc>
                <a:spcPct val="135714"/>
              </a:lnSpc>
              <a:spcBef>
                <a:spcPts val="0"/>
              </a:spcBef>
              <a:spcAft>
                <a:spcPts val="0"/>
              </a:spcAft>
              <a:buNone/>
            </a:pPr>
            <a:r>
              <a:rPr lang="en-GB" sz="1100">
                <a:solidFill>
                  <a:srgbClr val="666666"/>
                </a:solidFill>
                <a:latin typeface="Lato"/>
                <a:ea typeface="Lato"/>
                <a:cs typeface="Lato"/>
                <a:sym typeface="Lato"/>
              </a:rPr>
              <a:t>The position property specifies the type of positioning method used for an element.</a:t>
            </a:r>
            <a:endParaRPr sz="1100">
              <a:solidFill>
                <a:srgbClr val="666666"/>
              </a:solidFill>
              <a:latin typeface="Lato"/>
              <a:ea typeface="Lato"/>
              <a:cs typeface="Lato"/>
              <a:sym typeface="Lato"/>
            </a:endParaRPr>
          </a:p>
          <a:p>
            <a:pPr indent="0" lvl="0" marL="0" rtl="0" algn="l">
              <a:lnSpc>
                <a:spcPct val="135714"/>
              </a:lnSpc>
              <a:spcBef>
                <a:spcPts val="0"/>
              </a:spcBef>
              <a:spcAft>
                <a:spcPts val="0"/>
              </a:spcAft>
              <a:buNone/>
            </a:pPr>
            <a:r>
              <a:rPr lang="en-GB" sz="1100">
                <a:solidFill>
                  <a:srgbClr val="666666"/>
                </a:solidFill>
                <a:latin typeface="Lato"/>
                <a:ea typeface="Lato"/>
                <a:cs typeface="Lato"/>
                <a:sym typeface="Lato"/>
              </a:rPr>
              <a:t>There are five different position values:</a:t>
            </a:r>
            <a:endParaRPr sz="1100">
              <a:solidFill>
                <a:srgbClr val="666666"/>
              </a:solidFill>
              <a:latin typeface="Lato"/>
              <a:ea typeface="Lato"/>
              <a:cs typeface="Lato"/>
              <a:sym typeface="Lato"/>
            </a:endParaRPr>
          </a:p>
          <a:p>
            <a:pPr indent="-298450" lvl="0" marL="457200" rtl="0" algn="l">
              <a:lnSpc>
                <a:spcPct val="135714"/>
              </a:lnSpc>
              <a:spcBef>
                <a:spcPts val="0"/>
              </a:spcBef>
              <a:spcAft>
                <a:spcPts val="0"/>
              </a:spcAft>
              <a:buClr>
                <a:srgbClr val="666666"/>
              </a:buClr>
              <a:buSzPts val="1100"/>
              <a:buFont typeface="Lato"/>
              <a:buAutoNum type="arabicPeriod"/>
            </a:pPr>
            <a:r>
              <a:rPr lang="en-GB" sz="1100">
                <a:solidFill>
                  <a:srgbClr val="666666"/>
                </a:solidFill>
                <a:latin typeface="Lato"/>
                <a:ea typeface="Lato"/>
                <a:cs typeface="Lato"/>
                <a:sym typeface="Lato"/>
              </a:rPr>
              <a:t>static</a:t>
            </a:r>
            <a:endParaRPr sz="1100">
              <a:solidFill>
                <a:srgbClr val="666666"/>
              </a:solidFill>
              <a:latin typeface="Lato"/>
              <a:ea typeface="Lato"/>
              <a:cs typeface="Lato"/>
              <a:sym typeface="Lato"/>
            </a:endParaRPr>
          </a:p>
          <a:p>
            <a:pPr indent="-298450" lvl="0" marL="457200" rtl="0" algn="l">
              <a:lnSpc>
                <a:spcPct val="135714"/>
              </a:lnSpc>
              <a:spcBef>
                <a:spcPts val="0"/>
              </a:spcBef>
              <a:spcAft>
                <a:spcPts val="0"/>
              </a:spcAft>
              <a:buClr>
                <a:srgbClr val="666666"/>
              </a:buClr>
              <a:buSzPts val="1100"/>
              <a:buFont typeface="Lato"/>
              <a:buAutoNum type="arabicPeriod"/>
            </a:pPr>
            <a:r>
              <a:rPr lang="en-GB" sz="1100">
                <a:solidFill>
                  <a:srgbClr val="666666"/>
                </a:solidFill>
                <a:latin typeface="Lato"/>
                <a:ea typeface="Lato"/>
                <a:cs typeface="Lato"/>
                <a:sym typeface="Lato"/>
              </a:rPr>
              <a:t>relative</a:t>
            </a:r>
            <a:endParaRPr sz="1100">
              <a:solidFill>
                <a:srgbClr val="666666"/>
              </a:solidFill>
              <a:latin typeface="Lato"/>
              <a:ea typeface="Lato"/>
              <a:cs typeface="Lato"/>
              <a:sym typeface="Lato"/>
            </a:endParaRPr>
          </a:p>
          <a:p>
            <a:pPr indent="-298450" lvl="0" marL="457200" rtl="0" algn="l">
              <a:lnSpc>
                <a:spcPct val="135714"/>
              </a:lnSpc>
              <a:spcBef>
                <a:spcPts val="0"/>
              </a:spcBef>
              <a:spcAft>
                <a:spcPts val="0"/>
              </a:spcAft>
              <a:buClr>
                <a:srgbClr val="666666"/>
              </a:buClr>
              <a:buSzPts val="1100"/>
              <a:buFont typeface="Lato"/>
              <a:buAutoNum type="arabicPeriod"/>
            </a:pPr>
            <a:r>
              <a:rPr lang="en-GB" sz="1100">
                <a:solidFill>
                  <a:srgbClr val="666666"/>
                </a:solidFill>
                <a:latin typeface="Lato"/>
                <a:ea typeface="Lato"/>
                <a:cs typeface="Lato"/>
                <a:sym typeface="Lato"/>
              </a:rPr>
              <a:t>fixed</a:t>
            </a:r>
            <a:endParaRPr sz="1100">
              <a:solidFill>
                <a:srgbClr val="666666"/>
              </a:solidFill>
              <a:latin typeface="Lato"/>
              <a:ea typeface="Lato"/>
              <a:cs typeface="Lato"/>
              <a:sym typeface="Lato"/>
            </a:endParaRPr>
          </a:p>
          <a:p>
            <a:pPr indent="-298450" lvl="0" marL="457200" rtl="0" algn="l">
              <a:lnSpc>
                <a:spcPct val="135714"/>
              </a:lnSpc>
              <a:spcBef>
                <a:spcPts val="0"/>
              </a:spcBef>
              <a:spcAft>
                <a:spcPts val="0"/>
              </a:spcAft>
              <a:buClr>
                <a:srgbClr val="666666"/>
              </a:buClr>
              <a:buSzPts val="1100"/>
              <a:buFont typeface="Lato"/>
              <a:buAutoNum type="arabicPeriod"/>
            </a:pPr>
            <a:r>
              <a:rPr lang="en-GB" sz="1100">
                <a:solidFill>
                  <a:srgbClr val="666666"/>
                </a:solidFill>
                <a:latin typeface="Lato"/>
                <a:ea typeface="Lato"/>
                <a:cs typeface="Lato"/>
                <a:sym typeface="Lato"/>
              </a:rPr>
              <a:t>absolute</a:t>
            </a:r>
            <a:endParaRPr sz="1100">
              <a:solidFill>
                <a:srgbClr val="666666"/>
              </a:solidFill>
              <a:latin typeface="Lato"/>
              <a:ea typeface="Lato"/>
              <a:cs typeface="Lato"/>
              <a:sym typeface="Lato"/>
            </a:endParaRPr>
          </a:p>
          <a:p>
            <a:pPr indent="-298450" lvl="0" marL="457200" rtl="0" algn="l">
              <a:lnSpc>
                <a:spcPct val="135714"/>
              </a:lnSpc>
              <a:spcBef>
                <a:spcPts val="0"/>
              </a:spcBef>
              <a:spcAft>
                <a:spcPts val="0"/>
              </a:spcAft>
              <a:buClr>
                <a:srgbClr val="666666"/>
              </a:buClr>
              <a:buSzPts val="1100"/>
              <a:buFont typeface="Lato"/>
              <a:buAutoNum type="arabicPeriod"/>
            </a:pPr>
            <a:r>
              <a:rPr lang="en-GB" sz="1100">
                <a:solidFill>
                  <a:srgbClr val="666666"/>
                </a:solidFill>
                <a:latin typeface="Lato"/>
                <a:ea typeface="Lato"/>
                <a:cs typeface="Lato"/>
                <a:sym typeface="Lato"/>
              </a:rPr>
              <a:t>sticky</a:t>
            </a:r>
            <a:endParaRPr sz="1100">
              <a:solidFill>
                <a:srgbClr val="666666"/>
              </a:solidFill>
              <a:latin typeface="Lato"/>
              <a:ea typeface="Lato"/>
              <a:cs typeface="Lato"/>
              <a:sym typeface="Lato"/>
            </a:endParaRPr>
          </a:p>
          <a:p>
            <a:pPr indent="0" lvl="0" marL="0" rtl="0" algn="l">
              <a:lnSpc>
                <a:spcPct val="135714"/>
              </a:lnSpc>
              <a:spcBef>
                <a:spcPts val="0"/>
              </a:spcBef>
              <a:spcAft>
                <a:spcPts val="0"/>
              </a:spcAft>
              <a:buNone/>
            </a:pPr>
            <a:r>
              <a:rPr lang="en-GB" sz="1100">
                <a:solidFill>
                  <a:srgbClr val="666666"/>
                </a:solidFill>
                <a:latin typeface="Lato"/>
                <a:ea typeface="Lato"/>
                <a:cs typeface="Lato"/>
                <a:sym typeface="Lato"/>
              </a:rPr>
              <a:t>Elements are then positioned using the top, bottom, left, and right properties.However, these properties will not work unless the position property is set first.They also work differently depending on the position value.</a:t>
            </a:r>
            <a:endParaRPr sz="1100">
              <a:solidFill>
                <a:srgbClr val="666666"/>
              </a:solidFill>
              <a:latin typeface="Lato"/>
              <a:ea typeface="Lato"/>
              <a:cs typeface="Lato"/>
              <a:sym typeface="Lato"/>
            </a:endParaRPr>
          </a:p>
          <a:p>
            <a:pPr indent="0" lvl="0" marL="0" rtl="0" algn="l">
              <a:lnSpc>
                <a:spcPct val="135714"/>
              </a:lnSpc>
              <a:spcBef>
                <a:spcPts val="0"/>
              </a:spcBef>
              <a:spcAft>
                <a:spcPts val="0"/>
              </a:spcAft>
              <a:buNone/>
            </a:pPr>
            <a:r>
              <a:t/>
            </a:r>
            <a:endParaRPr b="1" sz="1100">
              <a:solidFill>
                <a:srgbClr val="666666"/>
              </a:solidFill>
              <a:latin typeface="Lato"/>
              <a:ea typeface="Lato"/>
              <a:cs typeface="Lato"/>
              <a:sym typeface="Lato"/>
            </a:endParaRPr>
          </a:p>
          <a:p>
            <a:pPr indent="0" lvl="0" marL="0" rtl="0" algn="l">
              <a:lnSpc>
                <a:spcPct val="135714"/>
              </a:lnSpc>
              <a:spcBef>
                <a:spcPts val="0"/>
              </a:spcBef>
              <a:spcAft>
                <a:spcPts val="0"/>
              </a:spcAft>
              <a:buNone/>
            </a:pPr>
            <a:r>
              <a:t/>
            </a:r>
            <a:endParaRPr sz="1100">
              <a:solidFill>
                <a:srgbClr val="666666"/>
              </a:solidFill>
              <a:latin typeface="Lato"/>
              <a:ea typeface="Lato"/>
              <a:cs typeface="Lato"/>
              <a:sym typeface="La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21"/>
          <p:cNvSpPr txBox="1"/>
          <p:nvPr>
            <p:ph type="title"/>
          </p:nvPr>
        </p:nvSpPr>
        <p:spPr>
          <a:xfrm>
            <a:off x="729450" y="5762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Internal CSS</a:t>
            </a:r>
            <a:endParaRPr/>
          </a:p>
        </p:txBody>
      </p:sp>
      <p:sp>
        <p:nvSpPr>
          <p:cNvPr id="137" name="Google Shape;137;p21"/>
          <p:cNvSpPr txBox="1"/>
          <p:nvPr/>
        </p:nvSpPr>
        <p:spPr>
          <a:xfrm>
            <a:off x="834850" y="1443300"/>
            <a:ext cx="7931100" cy="31740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lang="en-GB" sz="1100">
                <a:solidFill>
                  <a:srgbClr val="666666"/>
                </a:solidFill>
                <a:latin typeface="Lato"/>
                <a:ea typeface="Lato"/>
                <a:cs typeface="Lato"/>
                <a:sym typeface="Lato"/>
              </a:rPr>
              <a:t>The other way to include CSS is using the style element in the head section of the HTML document. This is called</a:t>
            </a:r>
            <a:endParaRPr sz="1100">
              <a:solidFill>
                <a:srgbClr val="666666"/>
              </a:solidFill>
              <a:latin typeface="Lato"/>
              <a:ea typeface="Lato"/>
              <a:cs typeface="Lato"/>
              <a:sym typeface="Lato"/>
            </a:endParaRPr>
          </a:p>
          <a:p>
            <a:pPr indent="0" lvl="0" marL="0" rtl="0" algn="l">
              <a:lnSpc>
                <a:spcPct val="135714"/>
              </a:lnSpc>
              <a:spcBef>
                <a:spcPts val="0"/>
              </a:spcBef>
              <a:spcAft>
                <a:spcPts val="0"/>
              </a:spcAft>
              <a:buNone/>
            </a:pPr>
            <a:r>
              <a:rPr lang="en-GB" sz="1100">
                <a:solidFill>
                  <a:srgbClr val="666666"/>
                </a:solidFill>
                <a:latin typeface="Lato"/>
                <a:ea typeface="Lato"/>
                <a:cs typeface="Lato"/>
                <a:sym typeface="Lato"/>
              </a:rPr>
              <a:t>internal styling.</a:t>
            </a:r>
            <a:endParaRPr sz="1100">
              <a:solidFill>
                <a:srgbClr val="666666"/>
              </a:solidFill>
              <a:latin typeface="Lato"/>
              <a:ea typeface="Lato"/>
              <a:cs typeface="Lato"/>
              <a:sym typeface="Lato"/>
            </a:endParaRPr>
          </a:p>
          <a:p>
            <a:pPr indent="0" lvl="0" marL="0" rtl="0" algn="l">
              <a:lnSpc>
                <a:spcPct val="135714"/>
              </a:lnSpc>
              <a:spcBef>
                <a:spcPts val="0"/>
              </a:spcBef>
              <a:spcAft>
                <a:spcPts val="0"/>
              </a:spcAft>
              <a:buNone/>
            </a:pPr>
            <a:r>
              <a:t/>
            </a:r>
            <a:endParaRPr sz="1100">
              <a:solidFill>
                <a:srgbClr val="666666"/>
              </a:solidFill>
              <a:latin typeface="Lato"/>
              <a:ea typeface="Lato"/>
              <a:cs typeface="Lato"/>
              <a:sym typeface="Lato"/>
            </a:endParaRPr>
          </a:p>
          <a:p>
            <a:pPr indent="0" lvl="0" marL="0" rtl="0" algn="l">
              <a:lnSpc>
                <a:spcPct val="135714"/>
              </a:lnSpc>
              <a:spcBef>
                <a:spcPts val="0"/>
              </a:spcBef>
              <a:spcAft>
                <a:spcPts val="0"/>
              </a:spcAft>
              <a:buNone/>
            </a:pPr>
            <a:r>
              <a:rPr lang="en-GB" sz="1000">
                <a:solidFill>
                  <a:srgbClr val="666666"/>
                </a:solidFill>
                <a:latin typeface="Courier New"/>
                <a:ea typeface="Courier New"/>
                <a:cs typeface="Courier New"/>
                <a:sym typeface="Courier New"/>
              </a:rPr>
              <a:t>&lt;head&gt;</a:t>
            </a:r>
            <a:endParaRPr sz="1000">
              <a:solidFill>
                <a:srgbClr val="666666"/>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GB" sz="1000">
                <a:solidFill>
                  <a:srgbClr val="666666"/>
                </a:solidFill>
                <a:latin typeface="Courier New"/>
                <a:ea typeface="Courier New"/>
                <a:cs typeface="Courier New"/>
                <a:sym typeface="Courier New"/>
              </a:rPr>
              <a:t>    &lt;style&gt;</a:t>
            </a:r>
            <a:endParaRPr sz="1000">
              <a:solidFill>
                <a:srgbClr val="666666"/>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GB" sz="1000">
                <a:solidFill>
                  <a:srgbClr val="666666"/>
                </a:solidFill>
                <a:latin typeface="Courier New"/>
                <a:ea typeface="Courier New"/>
                <a:cs typeface="Courier New"/>
                <a:sym typeface="Courier New"/>
              </a:rPr>
              <a:t>        h1 {</a:t>
            </a:r>
            <a:endParaRPr sz="1000">
              <a:solidFill>
                <a:srgbClr val="666666"/>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GB" sz="1000">
                <a:solidFill>
                  <a:srgbClr val="666666"/>
                </a:solidFill>
                <a:latin typeface="Courier New"/>
                <a:ea typeface="Courier New"/>
                <a:cs typeface="Courier New"/>
                <a:sym typeface="Courier New"/>
              </a:rPr>
              <a:t>            color: blue;</a:t>
            </a:r>
            <a:endParaRPr sz="1000">
              <a:solidFill>
                <a:srgbClr val="666666"/>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GB" sz="1000">
                <a:solidFill>
                  <a:srgbClr val="666666"/>
                </a:solidFill>
                <a:latin typeface="Courier New"/>
                <a:ea typeface="Courier New"/>
                <a:cs typeface="Courier New"/>
                <a:sym typeface="Courier New"/>
              </a:rPr>
              <a:t>        }</a:t>
            </a:r>
            <a:endParaRPr sz="1000">
              <a:solidFill>
                <a:srgbClr val="666666"/>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GB" sz="1000">
                <a:solidFill>
                  <a:srgbClr val="666666"/>
                </a:solidFill>
                <a:latin typeface="Courier New"/>
                <a:ea typeface="Courier New"/>
                <a:cs typeface="Courier New"/>
                <a:sym typeface="Courier New"/>
              </a:rPr>
              <a:t>    &lt;/style&gt;</a:t>
            </a:r>
            <a:endParaRPr sz="1000">
              <a:solidFill>
                <a:srgbClr val="666666"/>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GB" sz="1000">
                <a:solidFill>
                  <a:srgbClr val="666666"/>
                </a:solidFill>
                <a:latin typeface="Courier New"/>
                <a:ea typeface="Courier New"/>
                <a:cs typeface="Courier New"/>
                <a:sym typeface="Courier New"/>
              </a:rPr>
              <a:t>&lt;/head&gt;</a:t>
            </a:r>
            <a:endParaRPr sz="1000">
              <a:solidFill>
                <a:srgbClr val="666666"/>
              </a:solidFill>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000">
              <a:solidFill>
                <a:srgbClr val="666666"/>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GB" sz="1100">
                <a:solidFill>
                  <a:srgbClr val="666666"/>
                </a:solidFill>
                <a:latin typeface="Lato"/>
                <a:ea typeface="Lato"/>
                <a:cs typeface="Lato"/>
                <a:sym typeface="Lato"/>
              </a:rPr>
              <a:t>In the style element, we can give the styling to our HTML elements by selecting the element(s) and provide styling</a:t>
            </a:r>
            <a:endParaRPr sz="1100">
              <a:solidFill>
                <a:srgbClr val="666666"/>
              </a:solidFill>
              <a:latin typeface="Lato"/>
              <a:ea typeface="Lato"/>
              <a:cs typeface="Lato"/>
              <a:sym typeface="Lato"/>
            </a:endParaRPr>
          </a:p>
          <a:p>
            <a:pPr indent="0" lvl="0" marL="0" rtl="0" algn="l">
              <a:lnSpc>
                <a:spcPct val="135714"/>
              </a:lnSpc>
              <a:spcBef>
                <a:spcPts val="0"/>
              </a:spcBef>
              <a:spcAft>
                <a:spcPts val="0"/>
              </a:spcAft>
              <a:buNone/>
            </a:pPr>
            <a:r>
              <a:rPr lang="en-GB" sz="1100">
                <a:solidFill>
                  <a:srgbClr val="666666"/>
                </a:solidFill>
                <a:latin typeface="Lato"/>
                <a:ea typeface="Lato"/>
                <a:cs typeface="Lato"/>
                <a:sym typeface="Lato"/>
              </a:rPr>
              <a:t>attributes. Just like we applied the color property to the h1 element above.</a:t>
            </a:r>
            <a:endParaRPr sz="1100">
              <a:solidFill>
                <a:srgbClr val="666666"/>
              </a:solidFill>
              <a:latin typeface="Lato"/>
              <a:ea typeface="Lato"/>
              <a:cs typeface="Lato"/>
              <a:sym typeface="Lato"/>
            </a:endParaRPr>
          </a:p>
          <a:p>
            <a:pPr indent="0" lvl="0" marL="0" rtl="0" algn="l">
              <a:spcBef>
                <a:spcPts val="0"/>
              </a:spcBef>
              <a:spcAft>
                <a:spcPts val="0"/>
              </a:spcAft>
              <a:buNone/>
            </a:pPr>
            <a:r>
              <a:t/>
            </a:r>
            <a:endParaRPr sz="1100">
              <a:solidFill>
                <a:srgbClr val="666666"/>
              </a:solidFill>
              <a:latin typeface="Lato"/>
              <a:ea typeface="Lato"/>
              <a:cs typeface="Lato"/>
              <a:sym typeface="Lato"/>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2" name="Shape 712"/>
        <p:cNvGrpSpPr/>
        <p:nvPr/>
      </p:nvGrpSpPr>
      <p:grpSpPr>
        <a:xfrm>
          <a:off x="0" y="0"/>
          <a:ext cx="0" cy="0"/>
          <a:chOff x="0" y="0"/>
          <a:chExt cx="0" cy="0"/>
        </a:xfrm>
      </p:grpSpPr>
      <p:sp>
        <p:nvSpPr>
          <p:cNvPr id="713" name="Google Shape;713;p102"/>
          <p:cNvSpPr txBox="1"/>
          <p:nvPr>
            <p:ph type="title"/>
          </p:nvPr>
        </p:nvSpPr>
        <p:spPr>
          <a:xfrm>
            <a:off x="729450" y="5778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CSS Display</a:t>
            </a:r>
            <a:endParaRPr/>
          </a:p>
        </p:txBody>
      </p:sp>
      <p:sp>
        <p:nvSpPr>
          <p:cNvPr id="714" name="Google Shape;714;p102"/>
          <p:cNvSpPr txBox="1"/>
          <p:nvPr/>
        </p:nvSpPr>
        <p:spPr>
          <a:xfrm>
            <a:off x="732575" y="1372550"/>
            <a:ext cx="7583400" cy="36756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b="1" lang="en-GB" sz="1100">
                <a:solidFill>
                  <a:srgbClr val="666666"/>
                </a:solidFill>
                <a:latin typeface="Lato"/>
                <a:ea typeface="Lato"/>
                <a:cs typeface="Lato"/>
                <a:sym typeface="Lato"/>
              </a:rPr>
              <a:t>position: static;</a:t>
            </a:r>
            <a:endParaRPr b="1" sz="1100">
              <a:solidFill>
                <a:srgbClr val="666666"/>
              </a:solidFill>
              <a:latin typeface="Lato"/>
              <a:ea typeface="Lato"/>
              <a:cs typeface="Lato"/>
              <a:sym typeface="Lato"/>
            </a:endParaRPr>
          </a:p>
          <a:p>
            <a:pPr indent="0" lvl="0" marL="0" rtl="0" algn="l">
              <a:lnSpc>
                <a:spcPct val="135714"/>
              </a:lnSpc>
              <a:spcBef>
                <a:spcPts val="0"/>
              </a:spcBef>
              <a:spcAft>
                <a:spcPts val="0"/>
              </a:spcAft>
              <a:buNone/>
            </a:pPr>
            <a:r>
              <a:rPr lang="en-GB" sz="1100">
                <a:solidFill>
                  <a:srgbClr val="666666"/>
                </a:solidFill>
                <a:latin typeface="Lato"/>
                <a:ea typeface="Lato"/>
                <a:cs typeface="Lato"/>
                <a:sym typeface="Lato"/>
              </a:rPr>
              <a:t>HTML elements are positioned static by default.</a:t>
            </a:r>
            <a:endParaRPr sz="1100">
              <a:solidFill>
                <a:srgbClr val="666666"/>
              </a:solidFill>
              <a:latin typeface="Lato"/>
              <a:ea typeface="Lato"/>
              <a:cs typeface="Lato"/>
              <a:sym typeface="Lato"/>
            </a:endParaRPr>
          </a:p>
          <a:p>
            <a:pPr indent="0" lvl="0" marL="0" rtl="0" algn="l">
              <a:lnSpc>
                <a:spcPct val="135714"/>
              </a:lnSpc>
              <a:spcBef>
                <a:spcPts val="0"/>
              </a:spcBef>
              <a:spcAft>
                <a:spcPts val="0"/>
              </a:spcAft>
              <a:buNone/>
            </a:pPr>
            <a:r>
              <a:rPr lang="en-GB" sz="1100">
                <a:solidFill>
                  <a:srgbClr val="666666"/>
                </a:solidFill>
                <a:latin typeface="Lato"/>
                <a:ea typeface="Lato"/>
                <a:cs typeface="Lato"/>
                <a:sym typeface="Lato"/>
              </a:rPr>
              <a:t>Static positioned elements are not affected by the top, bottom, left, and right properties.</a:t>
            </a:r>
            <a:endParaRPr sz="1100">
              <a:solidFill>
                <a:srgbClr val="666666"/>
              </a:solidFill>
              <a:latin typeface="Lato"/>
              <a:ea typeface="Lato"/>
              <a:cs typeface="Lato"/>
              <a:sym typeface="Lato"/>
            </a:endParaRPr>
          </a:p>
          <a:p>
            <a:pPr indent="0" lvl="0" marL="0" rtl="0" algn="l">
              <a:lnSpc>
                <a:spcPct val="135714"/>
              </a:lnSpc>
              <a:spcBef>
                <a:spcPts val="0"/>
              </a:spcBef>
              <a:spcAft>
                <a:spcPts val="0"/>
              </a:spcAft>
              <a:buNone/>
            </a:pPr>
            <a:r>
              <a:rPr lang="en-GB" sz="1100">
                <a:solidFill>
                  <a:srgbClr val="666666"/>
                </a:solidFill>
                <a:latin typeface="Lato"/>
                <a:ea typeface="Lato"/>
                <a:cs typeface="Lato"/>
                <a:sym typeface="Lato"/>
              </a:rPr>
              <a:t>An element with position: static; is not positioned in any special way; it is always positioned according to the normal flow of the page:</a:t>
            </a:r>
            <a:endParaRPr sz="1100">
              <a:solidFill>
                <a:srgbClr val="666666"/>
              </a:solidFill>
              <a:latin typeface="Lato"/>
              <a:ea typeface="Lato"/>
              <a:cs typeface="Lato"/>
              <a:sym typeface="Lato"/>
            </a:endParaRPr>
          </a:p>
          <a:p>
            <a:pPr indent="0" lvl="0" marL="0" rtl="0" algn="l">
              <a:lnSpc>
                <a:spcPct val="135714"/>
              </a:lnSpc>
              <a:spcBef>
                <a:spcPts val="0"/>
              </a:spcBef>
              <a:spcAft>
                <a:spcPts val="0"/>
              </a:spcAft>
              <a:buNone/>
            </a:pPr>
            <a:r>
              <a:rPr lang="en-GB" sz="1000">
                <a:solidFill>
                  <a:srgbClr val="666666"/>
                </a:solidFill>
                <a:latin typeface="Courier New"/>
                <a:ea typeface="Courier New"/>
                <a:cs typeface="Courier New"/>
                <a:sym typeface="Courier New"/>
              </a:rPr>
              <a:t>div.static {</a:t>
            </a:r>
            <a:endParaRPr sz="1000">
              <a:solidFill>
                <a:srgbClr val="666666"/>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GB" sz="1000">
                <a:solidFill>
                  <a:srgbClr val="666666"/>
                </a:solidFill>
                <a:latin typeface="Courier New"/>
                <a:ea typeface="Courier New"/>
                <a:cs typeface="Courier New"/>
                <a:sym typeface="Courier New"/>
              </a:rPr>
              <a:t>  position: static;</a:t>
            </a:r>
            <a:endParaRPr sz="1000">
              <a:solidFill>
                <a:srgbClr val="666666"/>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GB" sz="1000">
                <a:solidFill>
                  <a:srgbClr val="666666"/>
                </a:solidFill>
                <a:latin typeface="Courier New"/>
                <a:ea typeface="Courier New"/>
                <a:cs typeface="Courier New"/>
                <a:sym typeface="Courier New"/>
              </a:rPr>
              <a:t>}</a:t>
            </a:r>
            <a:endParaRPr sz="1100">
              <a:solidFill>
                <a:srgbClr val="666666"/>
              </a:solidFill>
              <a:latin typeface="Lato"/>
              <a:ea typeface="Lato"/>
              <a:cs typeface="Lato"/>
              <a:sym typeface="Lato"/>
            </a:endParaRPr>
          </a:p>
          <a:p>
            <a:pPr indent="0" lvl="0" marL="0" rtl="0" algn="l">
              <a:lnSpc>
                <a:spcPct val="135714"/>
              </a:lnSpc>
              <a:spcBef>
                <a:spcPts val="0"/>
              </a:spcBef>
              <a:spcAft>
                <a:spcPts val="0"/>
              </a:spcAft>
              <a:buNone/>
            </a:pPr>
            <a:r>
              <a:rPr b="1" lang="en-GB" sz="1100">
                <a:solidFill>
                  <a:srgbClr val="666666"/>
                </a:solidFill>
                <a:latin typeface="Lato"/>
                <a:ea typeface="Lato"/>
                <a:cs typeface="Lato"/>
                <a:sym typeface="Lato"/>
              </a:rPr>
              <a:t>position: relative;</a:t>
            </a:r>
            <a:endParaRPr b="1" sz="1100">
              <a:solidFill>
                <a:srgbClr val="666666"/>
              </a:solidFill>
              <a:latin typeface="Lato"/>
              <a:ea typeface="Lato"/>
              <a:cs typeface="Lato"/>
              <a:sym typeface="Lato"/>
            </a:endParaRPr>
          </a:p>
          <a:p>
            <a:pPr indent="0" lvl="0" marL="0" rtl="0" algn="l">
              <a:lnSpc>
                <a:spcPct val="135714"/>
              </a:lnSpc>
              <a:spcBef>
                <a:spcPts val="0"/>
              </a:spcBef>
              <a:spcAft>
                <a:spcPts val="0"/>
              </a:spcAft>
              <a:buNone/>
            </a:pPr>
            <a:r>
              <a:rPr lang="en-GB" sz="1100">
                <a:solidFill>
                  <a:srgbClr val="666666"/>
                </a:solidFill>
                <a:latin typeface="Lato"/>
                <a:ea typeface="Lato"/>
                <a:cs typeface="Lato"/>
                <a:sym typeface="Lato"/>
              </a:rPr>
              <a:t>An element with position: relative; is positioned relative to its normal position.</a:t>
            </a:r>
            <a:endParaRPr sz="1100">
              <a:solidFill>
                <a:srgbClr val="666666"/>
              </a:solidFill>
              <a:latin typeface="Lato"/>
              <a:ea typeface="Lato"/>
              <a:cs typeface="Lato"/>
              <a:sym typeface="Lato"/>
            </a:endParaRPr>
          </a:p>
          <a:p>
            <a:pPr indent="0" lvl="0" marL="0" rtl="0" algn="l">
              <a:lnSpc>
                <a:spcPct val="135714"/>
              </a:lnSpc>
              <a:spcBef>
                <a:spcPts val="0"/>
              </a:spcBef>
              <a:spcAft>
                <a:spcPts val="0"/>
              </a:spcAft>
              <a:buNone/>
            </a:pPr>
            <a:r>
              <a:rPr lang="en-GB" sz="1100">
                <a:solidFill>
                  <a:srgbClr val="666666"/>
                </a:solidFill>
                <a:latin typeface="Lato"/>
                <a:ea typeface="Lato"/>
                <a:cs typeface="Lato"/>
                <a:sym typeface="Lato"/>
              </a:rPr>
              <a:t>Setting the top, right, bottom, and left properties of a relatively - positioned element will cause it to be adjusted away from its normal position.Other content will not be adjusted to fit into any gap left by the element.</a:t>
            </a:r>
            <a:endParaRPr sz="1100">
              <a:solidFill>
                <a:srgbClr val="666666"/>
              </a:solidFill>
              <a:latin typeface="Lato"/>
              <a:ea typeface="Lato"/>
              <a:cs typeface="Lato"/>
              <a:sym typeface="Lato"/>
            </a:endParaRPr>
          </a:p>
          <a:p>
            <a:pPr indent="0" lvl="0" marL="0" rtl="0" algn="l">
              <a:lnSpc>
                <a:spcPct val="135714"/>
              </a:lnSpc>
              <a:spcBef>
                <a:spcPts val="0"/>
              </a:spcBef>
              <a:spcAft>
                <a:spcPts val="0"/>
              </a:spcAft>
              <a:buNone/>
            </a:pPr>
            <a:r>
              <a:rPr lang="en-GB" sz="1000">
                <a:solidFill>
                  <a:srgbClr val="666666"/>
                </a:solidFill>
                <a:latin typeface="Courier New"/>
                <a:ea typeface="Courier New"/>
                <a:cs typeface="Courier New"/>
                <a:sym typeface="Courier New"/>
              </a:rPr>
              <a:t>div.relative {</a:t>
            </a:r>
            <a:endParaRPr sz="1000">
              <a:solidFill>
                <a:srgbClr val="666666"/>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GB" sz="1000">
                <a:solidFill>
                  <a:srgbClr val="666666"/>
                </a:solidFill>
                <a:latin typeface="Courier New"/>
                <a:ea typeface="Courier New"/>
                <a:cs typeface="Courier New"/>
                <a:sym typeface="Courier New"/>
              </a:rPr>
              <a:t>  position: relative;</a:t>
            </a:r>
            <a:endParaRPr sz="1000">
              <a:solidFill>
                <a:srgbClr val="666666"/>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GB" sz="1000">
                <a:solidFill>
                  <a:srgbClr val="666666"/>
                </a:solidFill>
                <a:latin typeface="Courier New"/>
                <a:ea typeface="Courier New"/>
                <a:cs typeface="Courier New"/>
                <a:sym typeface="Courier New"/>
              </a:rPr>
              <a:t>}</a:t>
            </a:r>
            <a:endParaRPr sz="1000">
              <a:solidFill>
                <a:srgbClr val="666666"/>
              </a:solidFill>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100">
              <a:solidFill>
                <a:srgbClr val="666666"/>
              </a:solidFill>
              <a:latin typeface="Lato"/>
              <a:ea typeface="Lato"/>
              <a:cs typeface="Lato"/>
              <a:sym typeface="Lato"/>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8" name="Shape 718"/>
        <p:cNvGrpSpPr/>
        <p:nvPr/>
      </p:nvGrpSpPr>
      <p:grpSpPr>
        <a:xfrm>
          <a:off x="0" y="0"/>
          <a:ext cx="0" cy="0"/>
          <a:chOff x="0" y="0"/>
          <a:chExt cx="0" cy="0"/>
        </a:xfrm>
      </p:grpSpPr>
      <p:sp>
        <p:nvSpPr>
          <p:cNvPr id="719" name="Google Shape;719;p103"/>
          <p:cNvSpPr txBox="1"/>
          <p:nvPr>
            <p:ph type="title"/>
          </p:nvPr>
        </p:nvSpPr>
        <p:spPr>
          <a:xfrm>
            <a:off x="729450" y="5778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CSS Display</a:t>
            </a:r>
            <a:endParaRPr/>
          </a:p>
        </p:txBody>
      </p:sp>
      <p:sp>
        <p:nvSpPr>
          <p:cNvPr id="720" name="Google Shape;720;p103"/>
          <p:cNvSpPr txBox="1"/>
          <p:nvPr/>
        </p:nvSpPr>
        <p:spPr>
          <a:xfrm>
            <a:off x="732575" y="1372550"/>
            <a:ext cx="7583400" cy="21924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b="1" lang="en-GB" sz="1100">
                <a:solidFill>
                  <a:srgbClr val="666666"/>
                </a:solidFill>
                <a:latin typeface="Courier New"/>
                <a:ea typeface="Courier New"/>
                <a:cs typeface="Courier New"/>
                <a:sym typeface="Courier New"/>
              </a:rPr>
              <a:t>position: fixed;</a:t>
            </a:r>
            <a:endParaRPr b="1" sz="1100">
              <a:solidFill>
                <a:srgbClr val="666666"/>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GB" sz="1100">
                <a:solidFill>
                  <a:srgbClr val="666666"/>
                </a:solidFill>
                <a:latin typeface="Lato"/>
                <a:ea typeface="Lato"/>
                <a:cs typeface="Lato"/>
                <a:sym typeface="Lato"/>
              </a:rPr>
              <a:t>An element with position: fixed; is positioned relative to the viewport, which means it always stays in the same place even if the page is scrolled.The top, right, bottom, and left properties are used to position the element.</a:t>
            </a:r>
            <a:endParaRPr sz="1100">
              <a:solidFill>
                <a:srgbClr val="666666"/>
              </a:solidFill>
              <a:latin typeface="Lato"/>
              <a:ea typeface="Lato"/>
              <a:cs typeface="Lato"/>
              <a:sym typeface="Lato"/>
            </a:endParaRPr>
          </a:p>
          <a:p>
            <a:pPr indent="0" lvl="0" marL="0" rtl="0" algn="l">
              <a:lnSpc>
                <a:spcPct val="135714"/>
              </a:lnSpc>
              <a:spcBef>
                <a:spcPts val="0"/>
              </a:spcBef>
              <a:spcAft>
                <a:spcPts val="0"/>
              </a:spcAft>
              <a:buNone/>
            </a:pPr>
            <a:r>
              <a:t/>
            </a:r>
            <a:endParaRPr sz="1100">
              <a:solidFill>
                <a:srgbClr val="666666"/>
              </a:solidFill>
              <a:latin typeface="Lato"/>
              <a:ea typeface="Lato"/>
              <a:cs typeface="Lato"/>
              <a:sym typeface="Lato"/>
            </a:endParaRPr>
          </a:p>
          <a:p>
            <a:pPr indent="0" lvl="0" marL="0" rtl="0" algn="l">
              <a:lnSpc>
                <a:spcPct val="135714"/>
              </a:lnSpc>
              <a:spcBef>
                <a:spcPts val="0"/>
              </a:spcBef>
              <a:spcAft>
                <a:spcPts val="0"/>
              </a:spcAft>
              <a:buNone/>
            </a:pPr>
            <a:r>
              <a:rPr lang="en-GB" sz="1100">
                <a:solidFill>
                  <a:srgbClr val="666666"/>
                </a:solidFill>
                <a:latin typeface="Lato"/>
                <a:ea typeface="Lato"/>
                <a:cs typeface="Lato"/>
                <a:sym typeface="Lato"/>
              </a:rPr>
              <a:t>A fixed element does not leave a gap in the page where it would normally have been located.</a:t>
            </a:r>
            <a:endParaRPr sz="1100">
              <a:solidFill>
                <a:srgbClr val="666666"/>
              </a:solidFill>
              <a:latin typeface="Lato"/>
              <a:ea typeface="Lato"/>
              <a:cs typeface="Lato"/>
              <a:sym typeface="Lato"/>
            </a:endParaRPr>
          </a:p>
          <a:p>
            <a:pPr indent="0" lvl="0" marL="0" rtl="0" algn="l">
              <a:lnSpc>
                <a:spcPct val="135714"/>
              </a:lnSpc>
              <a:spcBef>
                <a:spcPts val="0"/>
              </a:spcBef>
              <a:spcAft>
                <a:spcPts val="0"/>
              </a:spcAft>
              <a:buNone/>
            </a:pPr>
            <a:r>
              <a:rPr lang="en-GB" sz="1100">
                <a:solidFill>
                  <a:srgbClr val="666666"/>
                </a:solidFill>
                <a:latin typeface="Courier New"/>
                <a:ea typeface="Courier New"/>
                <a:cs typeface="Courier New"/>
                <a:sym typeface="Courier New"/>
              </a:rPr>
              <a:t>div.fixed {</a:t>
            </a:r>
            <a:endParaRPr sz="1100">
              <a:solidFill>
                <a:srgbClr val="666666"/>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GB" sz="1100">
                <a:solidFill>
                  <a:srgbClr val="666666"/>
                </a:solidFill>
                <a:latin typeface="Courier New"/>
                <a:ea typeface="Courier New"/>
                <a:cs typeface="Courier New"/>
                <a:sym typeface="Courier New"/>
              </a:rPr>
              <a:t>  position: fixed;</a:t>
            </a:r>
            <a:endParaRPr sz="1100">
              <a:solidFill>
                <a:srgbClr val="666666"/>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GB" sz="1100">
                <a:solidFill>
                  <a:srgbClr val="666666"/>
                </a:solidFill>
                <a:latin typeface="Courier New"/>
                <a:ea typeface="Courier New"/>
                <a:cs typeface="Courier New"/>
                <a:sym typeface="Courier New"/>
              </a:rPr>
              <a:t>}</a:t>
            </a:r>
            <a:endParaRPr sz="1100">
              <a:solidFill>
                <a:srgbClr val="666666"/>
              </a:solidFill>
              <a:latin typeface="Courier New"/>
              <a:ea typeface="Courier New"/>
              <a:cs typeface="Courier New"/>
              <a:sym typeface="Courier New"/>
            </a:endParaRPr>
          </a:p>
          <a:p>
            <a:pPr indent="0" lvl="0" marL="0" rtl="0" algn="l">
              <a:lnSpc>
                <a:spcPct val="135714"/>
              </a:lnSpc>
              <a:spcBef>
                <a:spcPts val="0"/>
              </a:spcBef>
              <a:spcAft>
                <a:spcPts val="0"/>
              </a:spcAft>
              <a:buNone/>
            </a:pPr>
            <a:r>
              <a:t/>
            </a:r>
            <a:endParaRPr b="1" sz="1100">
              <a:solidFill>
                <a:srgbClr val="666666"/>
              </a:solidFill>
              <a:latin typeface="Courier New"/>
              <a:ea typeface="Courier New"/>
              <a:cs typeface="Courier New"/>
              <a:sym typeface="Courier New"/>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4" name="Shape 724"/>
        <p:cNvGrpSpPr/>
        <p:nvPr/>
      </p:nvGrpSpPr>
      <p:grpSpPr>
        <a:xfrm>
          <a:off x="0" y="0"/>
          <a:ext cx="0" cy="0"/>
          <a:chOff x="0" y="0"/>
          <a:chExt cx="0" cy="0"/>
        </a:xfrm>
      </p:grpSpPr>
      <p:pic>
        <p:nvPicPr>
          <p:cNvPr id="725" name="Google Shape;725;p104"/>
          <p:cNvPicPr preferRelativeResize="0"/>
          <p:nvPr/>
        </p:nvPicPr>
        <p:blipFill>
          <a:blip r:embed="rId3">
            <a:alphaModFix/>
          </a:blip>
          <a:stretch>
            <a:fillRect/>
          </a:stretch>
        </p:blipFill>
        <p:spPr>
          <a:xfrm>
            <a:off x="5518475" y="2693825"/>
            <a:ext cx="3410124" cy="2365425"/>
          </a:xfrm>
          <a:prstGeom prst="rect">
            <a:avLst/>
          </a:prstGeom>
          <a:noFill/>
          <a:ln>
            <a:noFill/>
          </a:ln>
        </p:spPr>
      </p:pic>
      <p:sp>
        <p:nvSpPr>
          <p:cNvPr id="726" name="Google Shape;726;p104"/>
          <p:cNvSpPr txBox="1"/>
          <p:nvPr>
            <p:ph type="title"/>
          </p:nvPr>
        </p:nvSpPr>
        <p:spPr>
          <a:xfrm>
            <a:off x="729450" y="5778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CSS Display</a:t>
            </a:r>
            <a:endParaRPr/>
          </a:p>
        </p:txBody>
      </p:sp>
      <p:sp>
        <p:nvSpPr>
          <p:cNvPr id="727" name="Google Shape;727;p104"/>
          <p:cNvSpPr txBox="1"/>
          <p:nvPr/>
        </p:nvSpPr>
        <p:spPr>
          <a:xfrm>
            <a:off x="732575" y="1372550"/>
            <a:ext cx="7583400" cy="20523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en-GB" sz="1100">
                <a:solidFill>
                  <a:srgbClr val="666666"/>
                </a:solidFill>
                <a:latin typeface="Lato"/>
                <a:ea typeface="Lato"/>
                <a:cs typeface="Lato"/>
                <a:sym typeface="Lato"/>
              </a:rPr>
              <a:t>position: absolute;</a:t>
            </a:r>
            <a:endParaRPr b="1" sz="1100">
              <a:solidFill>
                <a:srgbClr val="666666"/>
              </a:solidFill>
              <a:latin typeface="Lato"/>
              <a:ea typeface="Lato"/>
              <a:cs typeface="Lato"/>
              <a:sym typeface="Lato"/>
            </a:endParaRPr>
          </a:p>
          <a:p>
            <a:pPr indent="0" lvl="0" marL="0" rtl="0" algn="l">
              <a:lnSpc>
                <a:spcPct val="100000"/>
              </a:lnSpc>
              <a:spcBef>
                <a:spcPts val="800"/>
              </a:spcBef>
              <a:spcAft>
                <a:spcPts val="0"/>
              </a:spcAft>
              <a:buNone/>
            </a:pPr>
            <a:r>
              <a:rPr lang="en-GB" sz="1100">
                <a:solidFill>
                  <a:srgbClr val="666666"/>
                </a:solidFill>
                <a:latin typeface="Lato"/>
                <a:ea typeface="Lato"/>
                <a:cs typeface="Lato"/>
                <a:sym typeface="Lato"/>
              </a:rPr>
              <a:t>An element with position: absolute; is positioned relative to the nearest positioned ancestor (instead of positioned relative to the viewport, like fixed).</a:t>
            </a:r>
            <a:endParaRPr sz="1100">
              <a:solidFill>
                <a:srgbClr val="666666"/>
              </a:solidFill>
              <a:latin typeface="Lato"/>
              <a:ea typeface="Lato"/>
              <a:cs typeface="Lato"/>
              <a:sym typeface="Lato"/>
            </a:endParaRPr>
          </a:p>
          <a:p>
            <a:pPr indent="0" lvl="0" marL="0" rtl="0" algn="l">
              <a:lnSpc>
                <a:spcPct val="100000"/>
              </a:lnSpc>
              <a:spcBef>
                <a:spcPts val="800"/>
              </a:spcBef>
              <a:spcAft>
                <a:spcPts val="0"/>
              </a:spcAft>
              <a:buNone/>
            </a:pPr>
            <a:r>
              <a:rPr lang="en-GB" sz="1100">
                <a:solidFill>
                  <a:srgbClr val="666666"/>
                </a:solidFill>
                <a:latin typeface="Lato"/>
                <a:ea typeface="Lato"/>
                <a:cs typeface="Lato"/>
                <a:sym typeface="Lato"/>
              </a:rPr>
              <a:t>However; if an absolute positioned element has no positioned ancestors, it uses the document body, and moves along with page scrolling.</a:t>
            </a:r>
            <a:endParaRPr sz="1100">
              <a:solidFill>
                <a:srgbClr val="666666"/>
              </a:solidFill>
              <a:latin typeface="Lato"/>
              <a:ea typeface="Lato"/>
              <a:cs typeface="Lato"/>
              <a:sym typeface="Lato"/>
            </a:endParaRPr>
          </a:p>
          <a:p>
            <a:pPr indent="0" lvl="0" marL="0" rtl="0" algn="l">
              <a:lnSpc>
                <a:spcPct val="100000"/>
              </a:lnSpc>
              <a:spcBef>
                <a:spcPts val="800"/>
              </a:spcBef>
              <a:spcAft>
                <a:spcPts val="0"/>
              </a:spcAft>
              <a:buNone/>
            </a:pPr>
            <a:r>
              <a:rPr lang="en-GB" sz="1100">
                <a:solidFill>
                  <a:srgbClr val="666666"/>
                </a:solidFill>
                <a:latin typeface="Lato"/>
                <a:ea typeface="Lato"/>
                <a:cs typeface="Lato"/>
                <a:sym typeface="Lato"/>
              </a:rPr>
              <a:t>Note: A "positioned" element is one whose position is anything except static.</a:t>
            </a:r>
            <a:endParaRPr sz="1100">
              <a:solidFill>
                <a:srgbClr val="666666"/>
              </a:solidFill>
              <a:latin typeface="Lato"/>
              <a:ea typeface="Lato"/>
              <a:cs typeface="Lato"/>
              <a:sym typeface="Lato"/>
            </a:endParaRPr>
          </a:p>
          <a:p>
            <a:pPr indent="0" lvl="0" marL="0" rtl="0" algn="l">
              <a:lnSpc>
                <a:spcPct val="100000"/>
              </a:lnSpc>
              <a:spcBef>
                <a:spcPts val="800"/>
              </a:spcBef>
              <a:spcAft>
                <a:spcPts val="0"/>
              </a:spcAft>
              <a:buNone/>
            </a:pPr>
            <a:r>
              <a:rPr lang="en-GB" sz="1100">
                <a:solidFill>
                  <a:srgbClr val="666666"/>
                </a:solidFill>
                <a:latin typeface="Lato"/>
                <a:ea typeface="Lato"/>
                <a:cs typeface="Lato"/>
                <a:sym typeface="Lato"/>
              </a:rPr>
              <a:t>Here is a simple example:</a:t>
            </a:r>
            <a:endParaRPr sz="1100">
              <a:solidFill>
                <a:srgbClr val="666666"/>
              </a:solidFill>
              <a:latin typeface="Lato"/>
              <a:ea typeface="Lato"/>
              <a:cs typeface="Lato"/>
              <a:sym typeface="Lato"/>
            </a:endParaRPr>
          </a:p>
          <a:p>
            <a:pPr indent="0" lvl="0" marL="0" rtl="0" algn="l">
              <a:lnSpc>
                <a:spcPct val="100000"/>
              </a:lnSpc>
              <a:spcBef>
                <a:spcPts val="800"/>
              </a:spcBef>
              <a:spcAft>
                <a:spcPts val="800"/>
              </a:spcAft>
              <a:buNone/>
            </a:pPr>
            <a:r>
              <a:t/>
            </a:r>
            <a:endParaRPr b="1" sz="1100">
              <a:solidFill>
                <a:srgbClr val="666666"/>
              </a:solidFill>
              <a:latin typeface="Lato"/>
              <a:ea typeface="Lato"/>
              <a:cs typeface="Lato"/>
              <a:sym typeface="Lato"/>
            </a:endParaRPr>
          </a:p>
        </p:txBody>
      </p:sp>
      <p:pic>
        <p:nvPicPr>
          <p:cNvPr id="728" name="Google Shape;728;p104"/>
          <p:cNvPicPr preferRelativeResize="0"/>
          <p:nvPr/>
        </p:nvPicPr>
        <p:blipFill>
          <a:blip r:embed="rId4">
            <a:alphaModFix/>
          </a:blip>
          <a:stretch>
            <a:fillRect/>
          </a:stretch>
        </p:blipFill>
        <p:spPr>
          <a:xfrm>
            <a:off x="5765450" y="3255050"/>
            <a:ext cx="2992951" cy="1536725"/>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2" name="Shape 732"/>
        <p:cNvGrpSpPr/>
        <p:nvPr/>
      </p:nvGrpSpPr>
      <p:grpSpPr>
        <a:xfrm>
          <a:off x="0" y="0"/>
          <a:ext cx="0" cy="0"/>
          <a:chOff x="0" y="0"/>
          <a:chExt cx="0" cy="0"/>
        </a:xfrm>
      </p:grpSpPr>
      <p:sp>
        <p:nvSpPr>
          <p:cNvPr id="733" name="Google Shape;733;p105"/>
          <p:cNvSpPr txBox="1"/>
          <p:nvPr>
            <p:ph type="title"/>
          </p:nvPr>
        </p:nvSpPr>
        <p:spPr>
          <a:xfrm>
            <a:off x="729450" y="5778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CSS Display</a:t>
            </a:r>
            <a:endParaRPr/>
          </a:p>
        </p:txBody>
      </p:sp>
      <p:sp>
        <p:nvSpPr>
          <p:cNvPr id="734" name="Google Shape;734;p105"/>
          <p:cNvSpPr txBox="1"/>
          <p:nvPr/>
        </p:nvSpPr>
        <p:spPr>
          <a:xfrm>
            <a:off x="732575" y="1372550"/>
            <a:ext cx="7583400" cy="31350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800"/>
              </a:spcBef>
              <a:spcAft>
                <a:spcPts val="0"/>
              </a:spcAft>
              <a:buNone/>
            </a:pPr>
            <a:r>
              <a:rPr b="1" lang="en-GB" sz="1100">
                <a:solidFill>
                  <a:srgbClr val="666666"/>
                </a:solidFill>
                <a:latin typeface="Lato"/>
                <a:ea typeface="Lato"/>
                <a:cs typeface="Lato"/>
                <a:sym typeface="Lato"/>
              </a:rPr>
              <a:t>position: sticky;</a:t>
            </a:r>
            <a:endParaRPr b="1" sz="1100">
              <a:solidFill>
                <a:srgbClr val="666666"/>
              </a:solidFill>
              <a:latin typeface="Lato"/>
              <a:ea typeface="Lato"/>
              <a:cs typeface="Lato"/>
              <a:sym typeface="Lato"/>
            </a:endParaRPr>
          </a:p>
          <a:p>
            <a:pPr indent="0" lvl="0" marL="0" rtl="0" algn="l">
              <a:lnSpc>
                <a:spcPct val="100000"/>
              </a:lnSpc>
              <a:spcBef>
                <a:spcPts val="800"/>
              </a:spcBef>
              <a:spcAft>
                <a:spcPts val="0"/>
              </a:spcAft>
              <a:buNone/>
            </a:pPr>
            <a:r>
              <a:rPr lang="en-GB" sz="1100">
                <a:solidFill>
                  <a:srgbClr val="666666"/>
                </a:solidFill>
                <a:latin typeface="Lato"/>
                <a:ea typeface="Lato"/>
                <a:cs typeface="Lato"/>
                <a:sym typeface="Lato"/>
              </a:rPr>
              <a:t>An element with position: sticky; is positioned based on the user's scroll position.</a:t>
            </a:r>
            <a:endParaRPr sz="1100">
              <a:solidFill>
                <a:srgbClr val="666666"/>
              </a:solidFill>
              <a:latin typeface="Lato"/>
              <a:ea typeface="Lato"/>
              <a:cs typeface="Lato"/>
              <a:sym typeface="Lato"/>
            </a:endParaRPr>
          </a:p>
          <a:p>
            <a:pPr indent="0" lvl="0" marL="0" rtl="0" algn="l">
              <a:lnSpc>
                <a:spcPct val="100000"/>
              </a:lnSpc>
              <a:spcBef>
                <a:spcPts val="800"/>
              </a:spcBef>
              <a:spcAft>
                <a:spcPts val="0"/>
              </a:spcAft>
              <a:buNone/>
            </a:pPr>
            <a:r>
              <a:rPr lang="en-GB" sz="1100">
                <a:solidFill>
                  <a:srgbClr val="666666"/>
                </a:solidFill>
                <a:latin typeface="Lato"/>
                <a:ea typeface="Lato"/>
                <a:cs typeface="Lato"/>
                <a:sym typeface="Lato"/>
              </a:rPr>
              <a:t>A sticky element toggles between relative and fixed, depending on the scroll position. It is positioned relative until a given offset position is met in the viewport - then it "sticks" in place (like position:fixed).</a:t>
            </a:r>
            <a:endParaRPr sz="1100">
              <a:solidFill>
                <a:srgbClr val="666666"/>
              </a:solidFill>
              <a:latin typeface="Lato"/>
              <a:ea typeface="Lato"/>
              <a:cs typeface="Lato"/>
              <a:sym typeface="Lato"/>
            </a:endParaRPr>
          </a:p>
          <a:p>
            <a:pPr indent="0" lvl="0" marL="0" rtl="0" algn="l">
              <a:lnSpc>
                <a:spcPct val="100000"/>
              </a:lnSpc>
              <a:spcBef>
                <a:spcPts val="800"/>
              </a:spcBef>
              <a:spcAft>
                <a:spcPts val="0"/>
              </a:spcAft>
              <a:buNone/>
            </a:pPr>
            <a:r>
              <a:rPr lang="en-GB" sz="1000">
                <a:solidFill>
                  <a:srgbClr val="666666"/>
                </a:solidFill>
                <a:latin typeface="Courier New"/>
                <a:ea typeface="Courier New"/>
                <a:cs typeface="Courier New"/>
                <a:sym typeface="Courier New"/>
              </a:rPr>
              <a:t>div.sticky {</a:t>
            </a:r>
            <a:endParaRPr sz="1000">
              <a:solidFill>
                <a:srgbClr val="666666"/>
              </a:solidFill>
              <a:latin typeface="Courier New"/>
              <a:ea typeface="Courier New"/>
              <a:cs typeface="Courier New"/>
              <a:sym typeface="Courier New"/>
            </a:endParaRPr>
          </a:p>
          <a:p>
            <a:pPr indent="0" lvl="0" marL="0" rtl="0" algn="l">
              <a:lnSpc>
                <a:spcPct val="100000"/>
              </a:lnSpc>
              <a:spcBef>
                <a:spcPts val="800"/>
              </a:spcBef>
              <a:spcAft>
                <a:spcPts val="0"/>
              </a:spcAft>
              <a:buNone/>
            </a:pPr>
            <a:r>
              <a:rPr lang="en-GB" sz="1000">
                <a:solidFill>
                  <a:srgbClr val="666666"/>
                </a:solidFill>
                <a:latin typeface="Courier New"/>
                <a:ea typeface="Courier New"/>
                <a:cs typeface="Courier New"/>
                <a:sym typeface="Courier New"/>
              </a:rPr>
              <a:t>  position: -webkit-sticky; /* Safari */</a:t>
            </a:r>
            <a:endParaRPr sz="1000">
              <a:solidFill>
                <a:srgbClr val="666666"/>
              </a:solidFill>
              <a:latin typeface="Courier New"/>
              <a:ea typeface="Courier New"/>
              <a:cs typeface="Courier New"/>
              <a:sym typeface="Courier New"/>
            </a:endParaRPr>
          </a:p>
          <a:p>
            <a:pPr indent="0" lvl="0" marL="0" rtl="0" algn="l">
              <a:lnSpc>
                <a:spcPct val="100000"/>
              </a:lnSpc>
              <a:spcBef>
                <a:spcPts val="800"/>
              </a:spcBef>
              <a:spcAft>
                <a:spcPts val="0"/>
              </a:spcAft>
              <a:buNone/>
            </a:pPr>
            <a:r>
              <a:rPr lang="en-GB" sz="1000">
                <a:solidFill>
                  <a:srgbClr val="666666"/>
                </a:solidFill>
                <a:latin typeface="Courier New"/>
                <a:ea typeface="Courier New"/>
                <a:cs typeface="Courier New"/>
                <a:sym typeface="Courier New"/>
              </a:rPr>
              <a:t>  position: sticky;</a:t>
            </a:r>
            <a:endParaRPr sz="1000">
              <a:solidFill>
                <a:srgbClr val="666666"/>
              </a:solidFill>
              <a:latin typeface="Courier New"/>
              <a:ea typeface="Courier New"/>
              <a:cs typeface="Courier New"/>
              <a:sym typeface="Courier New"/>
            </a:endParaRPr>
          </a:p>
          <a:p>
            <a:pPr indent="0" lvl="0" marL="0" rtl="0" algn="l">
              <a:lnSpc>
                <a:spcPct val="100000"/>
              </a:lnSpc>
              <a:spcBef>
                <a:spcPts val="800"/>
              </a:spcBef>
              <a:spcAft>
                <a:spcPts val="0"/>
              </a:spcAft>
              <a:buNone/>
            </a:pPr>
            <a:r>
              <a:rPr lang="en-GB" sz="1000">
                <a:solidFill>
                  <a:srgbClr val="666666"/>
                </a:solidFill>
                <a:latin typeface="Courier New"/>
                <a:ea typeface="Courier New"/>
                <a:cs typeface="Courier New"/>
                <a:sym typeface="Courier New"/>
              </a:rPr>
              <a:t>}</a:t>
            </a:r>
            <a:endParaRPr sz="1000">
              <a:solidFill>
                <a:srgbClr val="666666"/>
              </a:solidFill>
              <a:latin typeface="Courier New"/>
              <a:ea typeface="Courier New"/>
              <a:cs typeface="Courier New"/>
              <a:sym typeface="Courier New"/>
            </a:endParaRPr>
          </a:p>
          <a:p>
            <a:pPr indent="0" lvl="0" marL="0" rtl="0" algn="l">
              <a:lnSpc>
                <a:spcPct val="100000"/>
              </a:lnSpc>
              <a:spcBef>
                <a:spcPts val="800"/>
              </a:spcBef>
              <a:spcAft>
                <a:spcPts val="0"/>
              </a:spcAft>
              <a:buNone/>
            </a:pPr>
            <a:r>
              <a:rPr b="1" lang="en-GB" sz="1100">
                <a:solidFill>
                  <a:srgbClr val="666666"/>
                </a:solidFill>
                <a:latin typeface="Lato"/>
                <a:ea typeface="Lato"/>
                <a:cs typeface="Lato"/>
                <a:sym typeface="Lato"/>
              </a:rPr>
              <a:t>Overlapping Elements</a:t>
            </a:r>
            <a:endParaRPr b="1" sz="1100">
              <a:solidFill>
                <a:srgbClr val="666666"/>
              </a:solidFill>
              <a:latin typeface="Lato"/>
              <a:ea typeface="Lato"/>
              <a:cs typeface="Lato"/>
              <a:sym typeface="Lato"/>
            </a:endParaRPr>
          </a:p>
          <a:p>
            <a:pPr indent="0" lvl="0" marL="0" rtl="0" algn="l">
              <a:lnSpc>
                <a:spcPct val="100000"/>
              </a:lnSpc>
              <a:spcBef>
                <a:spcPts val="800"/>
              </a:spcBef>
              <a:spcAft>
                <a:spcPts val="0"/>
              </a:spcAft>
              <a:buNone/>
            </a:pPr>
            <a:r>
              <a:rPr lang="en-GB" sz="1000">
                <a:solidFill>
                  <a:srgbClr val="666666"/>
                </a:solidFill>
                <a:latin typeface="Lato"/>
                <a:ea typeface="Lato"/>
                <a:cs typeface="Lato"/>
                <a:sym typeface="Lato"/>
              </a:rPr>
              <a:t>When elements are positioned, they can overlap other elements.</a:t>
            </a:r>
            <a:endParaRPr sz="1000">
              <a:solidFill>
                <a:srgbClr val="666666"/>
              </a:solidFill>
              <a:latin typeface="Lato"/>
              <a:ea typeface="Lato"/>
              <a:cs typeface="Lato"/>
              <a:sym typeface="Lato"/>
            </a:endParaRPr>
          </a:p>
          <a:p>
            <a:pPr indent="0" lvl="0" marL="0" rtl="0" algn="l">
              <a:lnSpc>
                <a:spcPct val="100000"/>
              </a:lnSpc>
              <a:spcBef>
                <a:spcPts val="800"/>
              </a:spcBef>
              <a:spcAft>
                <a:spcPts val="0"/>
              </a:spcAft>
              <a:buNone/>
            </a:pPr>
            <a:r>
              <a:rPr lang="en-GB" sz="1000">
                <a:solidFill>
                  <a:srgbClr val="666666"/>
                </a:solidFill>
                <a:latin typeface="Lato"/>
                <a:ea typeface="Lato"/>
                <a:cs typeface="Lato"/>
                <a:sym typeface="Lato"/>
              </a:rPr>
              <a:t>The z-index property specifies the stack order of an element (which element should be placed in front of, or behind, the others).</a:t>
            </a:r>
            <a:endParaRPr sz="1000">
              <a:solidFill>
                <a:srgbClr val="666666"/>
              </a:solidFill>
              <a:latin typeface="Lato"/>
              <a:ea typeface="Lato"/>
              <a:cs typeface="Lato"/>
              <a:sym typeface="Lato"/>
            </a:endParaRPr>
          </a:p>
          <a:p>
            <a:pPr indent="0" lvl="0" marL="0" rtl="0" algn="l">
              <a:lnSpc>
                <a:spcPct val="100000"/>
              </a:lnSpc>
              <a:spcBef>
                <a:spcPts val="800"/>
              </a:spcBef>
              <a:spcAft>
                <a:spcPts val="800"/>
              </a:spcAft>
              <a:buNone/>
            </a:pPr>
            <a:r>
              <a:rPr lang="en-GB" sz="1000">
                <a:solidFill>
                  <a:srgbClr val="666666"/>
                </a:solidFill>
                <a:latin typeface="Lato"/>
                <a:ea typeface="Lato"/>
                <a:cs typeface="Lato"/>
                <a:sym typeface="Lato"/>
              </a:rPr>
              <a:t>An element can have a positive or negative stack order:</a:t>
            </a:r>
            <a:endParaRPr sz="1100">
              <a:solidFill>
                <a:srgbClr val="666666"/>
              </a:solidFill>
              <a:latin typeface="Lato"/>
              <a:ea typeface="Lato"/>
              <a:cs typeface="Lato"/>
              <a:sym typeface="Lato"/>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8" name="Shape 738"/>
        <p:cNvGrpSpPr/>
        <p:nvPr/>
      </p:nvGrpSpPr>
      <p:grpSpPr>
        <a:xfrm>
          <a:off x="0" y="0"/>
          <a:ext cx="0" cy="0"/>
          <a:chOff x="0" y="0"/>
          <a:chExt cx="0" cy="0"/>
        </a:xfrm>
      </p:grpSpPr>
      <p:sp>
        <p:nvSpPr>
          <p:cNvPr id="739" name="Google Shape;739;p106"/>
          <p:cNvSpPr txBox="1"/>
          <p:nvPr>
            <p:ph type="title"/>
          </p:nvPr>
        </p:nvSpPr>
        <p:spPr>
          <a:xfrm>
            <a:off x="729450" y="5778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CSS Overflow</a:t>
            </a:r>
            <a:endParaRPr/>
          </a:p>
        </p:txBody>
      </p:sp>
      <p:sp>
        <p:nvSpPr>
          <p:cNvPr id="740" name="Google Shape;740;p106"/>
          <p:cNvSpPr txBox="1"/>
          <p:nvPr/>
        </p:nvSpPr>
        <p:spPr>
          <a:xfrm>
            <a:off x="732575" y="1372550"/>
            <a:ext cx="7583400" cy="2217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400"/>
              </a:spcBef>
              <a:spcAft>
                <a:spcPts val="0"/>
              </a:spcAft>
              <a:buNone/>
            </a:pPr>
            <a:r>
              <a:rPr lang="en-GB" sz="1100">
                <a:solidFill>
                  <a:srgbClr val="666666"/>
                </a:solidFill>
                <a:latin typeface="Lato"/>
                <a:ea typeface="Lato"/>
                <a:cs typeface="Lato"/>
                <a:sym typeface="Lato"/>
              </a:rPr>
              <a:t>The overflow property specifies whether to clip the content or to add scrollbars when the content of an element is too big to fit in the specified area.</a:t>
            </a:r>
            <a:endParaRPr sz="1100">
              <a:solidFill>
                <a:srgbClr val="666666"/>
              </a:solidFill>
              <a:latin typeface="Lato"/>
              <a:ea typeface="Lato"/>
              <a:cs typeface="Lato"/>
              <a:sym typeface="Lato"/>
            </a:endParaRPr>
          </a:p>
          <a:p>
            <a:pPr indent="0" lvl="0" marL="0" rtl="0" algn="l">
              <a:lnSpc>
                <a:spcPct val="115000"/>
              </a:lnSpc>
              <a:spcBef>
                <a:spcPts val="1400"/>
              </a:spcBef>
              <a:spcAft>
                <a:spcPts val="0"/>
              </a:spcAft>
              <a:buNone/>
            </a:pPr>
            <a:r>
              <a:rPr lang="en-GB" sz="1100">
                <a:solidFill>
                  <a:srgbClr val="666666"/>
                </a:solidFill>
                <a:latin typeface="Lato"/>
                <a:ea typeface="Lato"/>
                <a:cs typeface="Lato"/>
                <a:sym typeface="Lato"/>
              </a:rPr>
              <a:t>The overflow property has the following values:</a:t>
            </a:r>
            <a:endParaRPr sz="1100">
              <a:solidFill>
                <a:srgbClr val="666666"/>
              </a:solidFill>
              <a:latin typeface="Lato"/>
              <a:ea typeface="Lato"/>
              <a:cs typeface="Lato"/>
              <a:sym typeface="Lato"/>
            </a:endParaRPr>
          </a:p>
          <a:p>
            <a:pPr indent="-298450" lvl="0" marL="457200" rtl="0" algn="l">
              <a:lnSpc>
                <a:spcPct val="115000"/>
              </a:lnSpc>
              <a:spcBef>
                <a:spcPts val="1400"/>
              </a:spcBef>
              <a:spcAft>
                <a:spcPts val="0"/>
              </a:spcAft>
              <a:buClr>
                <a:srgbClr val="666666"/>
              </a:buClr>
              <a:buSzPts val="1100"/>
              <a:buFont typeface="Verdana"/>
              <a:buAutoNum type="arabicPeriod"/>
            </a:pPr>
            <a:r>
              <a:rPr lang="en-GB" sz="1100">
                <a:solidFill>
                  <a:srgbClr val="666666"/>
                </a:solidFill>
                <a:latin typeface="Lato"/>
                <a:ea typeface="Lato"/>
                <a:cs typeface="Lato"/>
                <a:sym typeface="Lato"/>
              </a:rPr>
              <a:t>visible - Default. The overflow is not clipped. The content renders outside the element's box</a:t>
            </a:r>
            <a:endParaRPr sz="1100">
              <a:solidFill>
                <a:srgbClr val="666666"/>
              </a:solidFill>
              <a:latin typeface="Lato"/>
              <a:ea typeface="Lato"/>
              <a:cs typeface="Lato"/>
              <a:sym typeface="Lato"/>
            </a:endParaRPr>
          </a:p>
          <a:p>
            <a:pPr indent="-298450" lvl="0" marL="457200" rtl="0" algn="l">
              <a:lnSpc>
                <a:spcPct val="115000"/>
              </a:lnSpc>
              <a:spcBef>
                <a:spcPts val="0"/>
              </a:spcBef>
              <a:spcAft>
                <a:spcPts val="0"/>
              </a:spcAft>
              <a:buClr>
                <a:srgbClr val="666666"/>
              </a:buClr>
              <a:buSzPts val="1100"/>
              <a:buFont typeface="Verdana"/>
              <a:buAutoNum type="arabicPeriod"/>
            </a:pPr>
            <a:r>
              <a:rPr lang="en-GB" sz="1100">
                <a:solidFill>
                  <a:srgbClr val="666666"/>
                </a:solidFill>
                <a:latin typeface="Lato"/>
                <a:ea typeface="Lato"/>
                <a:cs typeface="Lato"/>
                <a:sym typeface="Lato"/>
              </a:rPr>
              <a:t>hidden - The overflow is clipped, and the rest of the content will be invisible</a:t>
            </a:r>
            <a:endParaRPr sz="1100">
              <a:solidFill>
                <a:srgbClr val="666666"/>
              </a:solidFill>
              <a:latin typeface="Lato"/>
              <a:ea typeface="Lato"/>
              <a:cs typeface="Lato"/>
              <a:sym typeface="Lato"/>
            </a:endParaRPr>
          </a:p>
          <a:p>
            <a:pPr indent="-298450" lvl="0" marL="457200" rtl="0" algn="l">
              <a:lnSpc>
                <a:spcPct val="115000"/>
              </a:lnSpc>
              <a:spcBef>
                <a:spcPts val="0"/>
              </a:spcBef>
              <a:spcAft>
                <a:spcPts val="0"/>
              </a:spcAft>
              <a:buClr>
                <a:srgbClr val="666666"/>
              </a:buClr>
              <a:buSzPts val="1100"/>
              <a:buFont typeface="Verdana"/>
              <a:buAutoNum type="arabicPeriod"/>
            </a:pPr>
            <a:r>
              <a:rPr lang="en-GB" sz="1100">
                <a:solidFill>
                  <a:srgbClr val="666666"/>
                </a:solidFill>
                <a:latin typeface="Lato"/>
                <a:ea typeface="Lato"/>
                <a:cs typeface="Lato"/>
                <a:sym typeface="Lato"/>
              </a:rPr>
              <a:t>scroll - The overflow is clipped, and a scrollbar is added to see the rest of the content</a:t>
            </a:r>
            <a:endParaRPr sz="1100">
              <a:solidFill>
                <a:srgbClr val="666666"/>
              </a:solidFill>
              <a:latin typeface="Lato"/>
              <a:ea typeface="Lato"/>
              <a:cs typeface="Lato"/>
              <a:sym typeface="Lato"/>
            </a:endParaRPr>
          </a:p>
          <a:p>
            <a:pPr indent="-298450" lvl="0" marL="457200" rtl="0" algn="l">
              <a:lnSpc>
                <a:spcPct val="115000"/>
              </a:lnSpc>
              <a:spcBef>
                <a:spcPts val="0"/>
              </a:spcBef>
              <a:spcAft>
                <a:spcPts val="0"/>
              </a:spcAft>
              <a:buClr>
                <a:srgbClr val="666666"/>
              </a:buClr>
              <a:buSzPts val="1100"/>
              <a:buFont typeface="Verdana"/>
              <a:buAutoNum type="arabicPeriod"/>
            </a:pPr>
            <a:r>
              <a:rPr lang="en-GB" sz="1100">
                <a:solidFill>
                  <a:srgbClr val="666666"/>
                </a:solidFill>
                <a:latin typeface="Lato"/>
                <a:ea typeface="Lato"/>
                <a:cs typeface="Lato"/>
                <a:sym typeface="Lato"/>
              </a:rPr>
              <a:t>auto - Similar to scroll, but it adds scrollbars only when necessary</a:t>
            </a:r>
            <a:endParaRPr sz="1100">
              <a:solidFill>
                <a:srgbClr val="666666"/>
              </a:solidFill>
              <a:latin typeface="Lato"/>
              <a:ea typeface="Lato"/>
              <a:cs typeface="Lato"/>
              <a:sym typeface="Lato"/>
            </a:endParaRPr>
          </a:p>
          <a:p>
            <a:pPr indent="0" lvl="0" marL="0" rtl="0" algn="l">
              <a:lnSpc>
                <a:spcPct val="100000"/>
              </a:lnSpc>
              <a:spcBef>
                <a:spcPts val="1100"/>
              </a:spcBef>
              <a:spcAft>
                <a:spcPts val="800"/>
              </a:spcAft>
              <a:buNone/>
            </a:pPr>
            <a:r>
              <a:t/>
            </a:r>
            <a:endParaRPr b="1" sz="1100">
              <a:solidFill>
                <a:srgbClr val="666666"/>
              </a:solidFill>
              <a:latin typeface="Lato"/>
              <a:ea typeface="Lato"/>
              <a:cs typeface="Lato"/>
              <a:sym typeface="Lato"/>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4" name="Shape 744"/>
        <p:cNvGrpSpPr/>
        <p:nvPr/>
      </p:nvGrpSpPr>
      <p:grpSpPr>
        <a:xfrm>
          <a:off x="0" y="0"/>
          <a:ext cx="0" cy="0"/>
          <a:chOff x="0" y="0"/>
          <a:chExt cx="0" cy="0"/>
        </a:xfrm>
      </p:grpSpPr>
      <p:sp>
        <p:nvSpPr>
          <p:cNvPr id="745" name="Google Shape;745;p107"/>
          <p:cNvSpPr txBox="1"/>
          <p:nvPr>
            <p:ph type="title"/>
          </p:nvPr>
        </p:nvSpPr>
        <p:spPr>
          <a:xfrm>
            <a:off x="729450" y="5778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CSS Overflow</a:t>
            </a:r>
            <a:endParaRPr/>
          </a:p>
        </p:txBody>
      </p:sp>
      <p:sp>
        <p:nvSpPr>
          <p:cNvPr id="746" name="Google Shape;746;p107"/>
          <p:cNvSpPr txBox="1"/>
          <p:nvPr/>
        </p:nvSpPr>
        <p:spPr>
          <a:xfrm>
            <a:off x="732575" y="1372550"/>
            <a:ext cx="7583400" cy="36810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b="1" lang="en-GB" sz="1000">
                <a:solidFill>
                  <a:srgbClr val="666666"/>
                </a:solidFill>
                <a:latin typeface="Lato"/>
                <a:ea typeface="Lato"/>
                <a:cs typeface="Lato"/>
                <a:sym typeface="Lato"/>
              </a:rPr>
              <a:t>overflow: visible</a:t>
            </a:r>
            <a:endParaRPr b="1" sz="1000">
              <a:solidFill>
                <a:srgbClr val="666666"/>
              </a:solidFill>
              <a:latin typeface="Lato"/>
              <a:ea typeface="Lato"/>
              <a:cs typeface="Lato"/>
              <a:sym typeface="Lato"/>
            </a:endParaRPr>
          </a:p>
          <a:p>
            <a:pPr indent="0" lvl="0" marL="0" rtl="0" algn="l">
              <a:lnSpc>
                <a:spcPct val="135714"/>
              </a:lnSpc>
              <a:spcBef>
                <a:spcPts val="0"/>
              </a:spcBef>
              <a:spcAft>
                <a:spcPts val="0"/>
              </a:spcAft>
              <a:buNone/>
            </a:pPr>
            <a:r>
              <a:rPr lang="en-GB" sz="1000">
                <a:solidFill>
                  <a:srgbClr val="666666"/>
                </a:solidFill>
                <a:latin typeface="Lato"/>
                <a:ea typeface="Lato"/>
                <a:cs typeface="Lato"/>
                <a:sym typeface="Lato"/>
              </a:rPr>
              <a:t>By default, the overflow is visible, meaning that it is not clipped and it renders outside the element's box:</a:t>
            </a:r>
            <a:endParaRPr sz="1000">
              <a:solidFill>
                <a:srgbClr val="666666"/>
              </a:solidFill>
              <a:latin typeface="Lato"/>
              <a:ea typeface="Lato"/>
              <a:cs typeface="Lato"/>
              <a:sym typeface="Lato"/>
            </a:endParaRPr>
          </a:p>
          <a:p>
            <a:pPr indent="0" lvl="0" marL="0" rtl="0" algn="l">
              <a:lnSpc>
                <a:spcPct val="135714"/>
              </a:lnSpc>
              <a:spcBef>
                <a:spcPts val="0"/>
              </a:spcBef>
              <a:spcAft>
                <a:spcPts val="0"/>
              </a:spcAft>
              <a:buNone/>
            </a:pPr>
            <a:r>
              <a:t/>
            </a:r>
            <a:endParaRPr sz="1000">
              <a:solidFill>
                <a:srgbClr val="666666"/>
              </a:solidFill>
              <a:latin typeface="Lato"/>
              <a:ea typeface="Lato"/>
              <a:cs typeface="Lato"/>
              <a:sym typeface="Lato"/>
            </a:endParaRPr>
          </a:p>
          <a:p>
            <a:pPr indent="0" lvl="0" marL="0" rtl="0" algn="l">
              <a:lnSpc>
                <a:spcPct val="135714"/>
              </a:lnSpc>
              <a:spcBef>
                <a:spcPts val="0"/>
              </a:spcBef>
              <a:spcAft>
                <a:spcPts val="0"/>
              </a:spcAft>
              <a:buNone/>
            </a:pPr>
            <a:r>
              <a:rPr b="1" lang="en-GB" sz="1000">
                <a:solidFill>
                  <a:srgbClr val="666666"/>
                </a:solidFill>
                <a:latin typeface="Lato"/>
                <a:ea typeface="Lato"/>
                <a:cs typeface="Lato"/>
                <a:sym typeface="Lato"/>
              </a:rPr>
              <a:t>overflow: hidden</a:t>
            </a:r>
            <a:endParaRPr b="1" sz="1000">
              <a:solidFill>
                <a:srgbClr val="666666"/>
              </a:solidFill>
              <a:latin typeface="Lato"/>
              <a:ea typeface="Lato"/>
              <a:cs typeface="Lato"/>
              <a:sym typeface="Lato"/>
            </a:endParaRPr>
          </a:p>
          <a:p>
            <a:pPr indent="0" lvl="0" marL="0" rtl="0" algn="l">
              <a:lnSpc>
                <a:spcPct val="135714"/>
              </a:lnSpc>
              <a:spcBef>
                <a:spcPts val="0"/>
              </a:spcBef>
              <a:spcAft>
                <a:spcPts val="0"/>
              </a:spcAft>
              <a:buNone/>
            </a:pPr>
            <a:r>
              <a:rPr lang="en-GB" sz="1000">
                <a:solidFill>
                  <a:srgbClr val="666666"/>
                </a:solidFill>
                <a:latin typeface="Lato"/>
                <a:ea typeface="Lato"/>
                <a:cs typeface="Lato"/>
                <a:sym typeface="Lato"/>
              </a:rPr>
              <a:t>With the hidden value, the overflow is clipped, and the rest of the content is hidden:</a:t>
            </a:r>
            <a:endParaRPr sz="1000">
              <a:solidFill>
                <a:srgbClr val="666666"/>
              </a:solidFill>
              <a:latin typeface="Lato"/>
              <a:ea typeface="Lato"/>
              <a:cs typeface="Lato"/>
              <a:sym typeface="Lato"/>
            </a:endParaRPr>
          </a:p>
          <a:p>
            <a:pPr indent="0" lvl="0" marL="0" rtl="0" algn="l">
              <a:lnSpc>
                <a:spcPct val="135714"/>
              </a:lnSpc>
              <a:spcBef>
                <a:spcPts val="0"/>
              </a:spcBef>
              <a:spcAft>
                <a:spcPts val="0"/>
              </a:spcAft>
              <a:buNone/>
            </a:pPr>
            <a:r>
              <a:t/>
            </a:r>
            <a:endParaRPr sz="1000">
              <a:solidFill>
                <a:srgbClr val="666666"/>
              </a:solidFill>
              <a:latin typeface="Lato"/>
              <a:ea typeface="Lato"/>
              <a:cs typeface="Lato"/>
              <a:sym typeface="Lato"/>
            </a:endParaRPr>
          </a:p>
          <a:p>
            <a:pPr indent="0" lvl="0" marL="0" rtl="0" algn="l">
              <a:lnSpc>
                <a:spcPct val="135714"/>
              </a:lnSpc>
              <a:spcBef>
                <a:spcPts val="0"/>
              </a:spcBef>
              <a:spcAft>
                <a:spcPts val="0"/>
              </a:spcAft>
              <a:buNone/>
            </a:pPr>
            <a:r>
              <a:rPr b="1" lang="en-GB" sz="1000">
                <a:solidFill>
                  <a:srgbClr val="666666"/>
                </a:solidFill>
                <a:latin typeface="Lato"/>
                <a:ea typeface="Lato"/>
                <a:cs typeface="Lato"/>
                <a:sym typeface="Lato"/>
              </a:rPr>
              <a:t>overflow: scroll</a:t>
            </a:r>
            <a:endParaRPr b="1" sz="1000">
              <a:solidFill>
                <a:srgbClr val="666666"/>
              </a:solidFill>
              <a:latin typeface="Lato"/>
              <a:ea typeface="Lato"/>
              <a:cs typeface="Lato"/>
              <a:sym typeface="Lato"/>
            </a:endParaRPr>
          </a:p>
          <a:p>
            <a:pPr indent="0" lvl="0" marL="0" rtl="0" algn="l">
              <a:lnSpc>
                <a:spcPct val="135714"/>
              </a:lnSpc>
              <a:spcBef>
                <a:spcPts val="0"/>
              </a:spcBef>
              <a:spcAft>
                <a:spcPts val="0"/>
              </a:spcAft>
              <a:buNone/>
            </a:pPr>
            <a:r>
              <a:rPr lang="en-GB" sz="1000">
                <a:solidFill>
                  <a:srgbClr val="666666"/>
                </a:solidFill>
                <a:latin typeface="Lato"/>
                <a:ea typeface="Lato"/>
                <a:cs typeface="Lato"/>
                <a:sym typeface="Lato"/>
              </a:rPr>
              <a:t>Setting the value to scroll, the overflow is clipped and a scrollbar is added to scroll inside the box.Note that this will add a scrollbar both horizontally and vertically(even if you do not need it):</a:t>
            </a:r>
            <a:endParaRPr sz="1000">
              <a:solidFill>
                <a:srgbClr val="666666"/>
              </a:solidFill>
              <a:latin typeface="Lato"/>
              <a:ea typeface="Lato"/>
              <a:cs typeface="Lato"/>
              <a:sym typeface="Lato"/>
            </a:endParaRPr>
          </a:p>
          <a:p>
            <a:pPr indent="0" lvl="0" marL="0" rtl="0" algn="l">
              <a:lnSpc>
                <a:spcPct val="135714"/>
              </a:lnSpc>
              <a:spcBef>
                <a:spcPts val="0"/>
              </a:spcBef>
              <a:spcAft>
                <a:spcPts val="0"/>
              </a:spcAft>
              <a:buNone/>
            </a:pPr>
            <a:r>
              <a:t/>
            </a:r>
            <a:endParaRPr sz="1000">
              <a:solidFill>
                <a:srgbClr val="666666"/>
              </a:solidFill>
              <a:latin typeface="Lato"/>
              <a:ea typeface="Lato"/>
              <a:cs typeface="Lato"/>
              <a:sym typeface="Lato"/>
            </a:endParaRPr>
          </a:p>
          <a:p>
            <a:pPr indent="0" lvl="0" marL="0" rtl="0" algn="l">
              <a:lnSpc>
                <a:spcPct val="135714"/>
              </a:lnSpc>
              <a:spcBef>
                <a:spcPts val="0"/>
              </a:spcBef>
              <a:spcAft>
                <a:spcPts val="0"/>
              </a:spcAft>
              <a:buNone/>
            </a:pPr>
            <a:r>
              <a:rPr b="1" lang="en-GB" sz="1000">
                <a:solidFill>
                  <a:srgbClr val="666666"/>
                </a:solidFill>
                <a:latin typeface="Lato"/>
                <a:ea typeface="Lato"/>
                <a:cs typeface="Lato"/>
                <a:sym typeface="Lato"/>
              </a:rPr>
              <a:t>overflow: auto</a:t>
            </a:r>
            <a:endParaRPr b="1" sz="1000">
              <a:solidFill>
                <a:srgbClr val="666666"/>
              </a:solidFill>
              <a:latin typeface="Lato"/>
              <a:ea typeface="Lato"/>
              <a:cs typeface="Lato"/>
              <a:sym typeface="Lato"/>
            </a:endParaRPr>
          </a:p>
          <a:p>
            <a:pPr indent="0" lvl="0" marL="0" rtl="0" algn="l">
              <a:lnSpc>
                <a:spcPct val="135714"/>
              </a:lnSpc>
              <a:spcBef>
                <a:spcPts val="0"/>
              </a:spcBef>
              <a:spcAft>
                <a:spcPts val="0"/>
              </a:spcAft>
              <a:buNone/>
            </a:pPr>
            <a:r>
              <a:rPr lang="en-GB" sz="1000">
                <a:solidFill>
                  <a:srgbClr val="666666"/>
                </a:solidFill>
                <a:latin typeface="Lato"/>
                <a:ea typeface="Lato"/>
                <a:cs typeface="Lato"/>
                <a:sym typeface="Lato"/>
              </a:rPr>
              <a:t>The auto value is similar to scroll, but it adds scrollbars only when necessary:</a:t>
            </a:r>
            <a:endParaRPr sz="1000">
              <a:solidFill>
                <a:srgbClr val="666666"/>
              </a:solidFill>
              <a:latin typeface="Lato"/>
              <a:ea typeface="Lato"/>
              <a:cs typeface="Lato"/>
              <a:sym typeface="Lato"/>
            </a:endParaRPr>
          </a:p>
          <a:p>
            <a:pPr indent="0" lvl="0" marL="0" rtl="0" algn="l">
              <a:lnSpc>
                <a:spcPct val="135714"/>
              </a:lnSpc>
              <a:spcBef>
                <a:spcPts val="0"/>
              </a:spcBef>
              <a:spcAft>
                <a:spcPts val="0"/>
              </a:spcAft>
              <a:buNone/>
            </a:pPr>
            <a:r>
              <a:t/>
            </a:r>
            <a:endParaRPr sz="1000">
              <a:solidFill>
                <a:srgbClr val="666666"/>
              </a:solidFill>
              <a:latin typeface="Lato"/>
              <a:ea typeface="Lato"/>
              <a:cs typeface="Lato"/>
              <a:sym typeface="Lato"/>
            </a:endParaRPr>
          </a:p>
          <a:p>
            <a:pPr indent="0" lvl="0" marL="0" rtl="0" algn="l">
              <a:lnSpc>
                <a:spcPct val="135714"/>
              </a:lnSpc>
              <a:spcBef>
                <a:spcPts val="0"/>
              </a:spcBef>
              <a:spcAft>
                <a:spcPts val="0"/>
              </a:spcAft>
              <a:buNone/>
            </a:pPr>
            <a:r>
              <a:rPr b="1" lang="en-GB" sz="1000">
                <a:solidFill>
                  <a:srgbClr val="666666"/>
                </a:solidFill>
                <a:latin typeface="Lato"/>
                <a:ea typeface="Lato"/>
                <a:cs typeface="Lato"/>
                <a:sym typeface="Lato"/>
              </a:rPr>
              <a:t>overflow - x and overflow - y</a:t>
            </a:r>
            <a:endParaRPr b="1" sz="1000">
              <a:solidFill>
                <a:srgbClr val="666666"/>
              </a:solidFill>
              <a:latin typeface="Lato"/>
              <a:ea typeface="Lato"/>
              <a:cs typeface="Lato"/>
              <a:sym typeface="Lato"/>
            </a:endParaRPr>
          </a:p>
          <a:p>
            <a:pPr indent="0" lvl="0" marL="0" rtl="0" algn="l">
              <a:lnSpc>
                <a:spcPct val="135714"/>
              </a:lnSpc>
              <a:spcBef>
                <a:spcPts val="0"/>
              </a:spcBef>
              <a:spcAft>
                <a:spcPts val="0"/>
              </a:spcAft>
              <a:buNone/>
            </a:pPr>
            <a:r>
              <a:rPr lang="en-GB" sz="1000">
                <a:solidFill>
                  <a:srgbClr val="666666"/>
                </a:solidFill>
                <a:latin typeface="Lato"/>
                <a:ea typeface="Lato"/>
                <a:cs typeface="Lato"/>
                <a:sym typeface="Lato"/>
              </a:rPr>
              <a:t>The overflow - x and overflow - y properties specifies whether to change the overflow of content just horizontally or vertically(or both):</a:t>
            </a:r>
            <a:endParaRPr sz="1000">
              <a:solidFill>
                <a:srgbClr val="666666"/>
              </a:solidFill>
              <a:latin typeface="Lato"/>
              <a:ea typeface="Lato"/>
              <a:cs typeface="Lato"/>
              <a:sym typeface="Lato"/>
            </a:endParaRPr>
          </a:p>
          <a:p>
            <a:pPr indent="0" lvl="0" marL="0" rtl="0" algn="l">
              <a:lnSpc>
                <a:spcPct val="135714"/>
              </a:lnSpc>
              <a:spcBef>
                <a:spcPts val="0"/>
              </a:spcBef>
              <a:spcAft>
                <a:spcPts val="0"/>
              </a:spcAft>
              <a:buNone/>
            </a:pPr>
            <a:r>
              <a:rPr lang="en-GB" sz="1000">
                <a:solidFill>
                  <a:srgbClr val="666666"/>
                </a:solidFill>
                <a:latin typeface="Lato"/>
                <a:ea typeface="Lato"/>
                <a:cs typeface="Lato"/>
                <a:sym typeface="Lato"/>
              </a:rPr>
              <a:t>overflow - x specifies what to do with the left / right edges of the content.</a:t>
            </a:r>
            <a:endParaRPr sz="1000">
              <a:solidFill>
                <a:srgbClr val="666666"/>
              </a:solidFill>
              <a:latin typeface="Lato"/>
              <a:ea typeface="Lato"/>
              <a:cs typeface="Lato"/>
              <a:sym typeface="Lato"/>
            </a:endParaRPr>
          </a:p>
          <a:p>
            <a:pPr indent="0" lvl="0" marL="0" rtl="0" algn="l">
              <a:lnSpc>
                <a:spcPct val="135714"/>
              </a:lnSpc>
              <a:spcBef>
                <a:spcPts val="0"/>
              </a:spcBef>
              <a:spcAft>
                <a:spcPts val="0"/>
              </a:spcAft>
              <a:buNone/>
            </a:pPr>
            <a:r>
              <a:rPr lang="en-GB" sz="1000">
                <a:solidFill>
                  <a:srgbClr val="666666"/>
                </a:solidFill>
                <a:latin typeface="Lato"/>
                <a:ea typeface="Lato"/>
                <a:cs typeface="Lato"/>
                <a:sym typeface="Lato"/>
              </a:rPr>
              <a:t>overflow - y specifies what to do with the top / bottom edges of the content.</a:t>
            </a:r>
            <a:endParaRPr sz="1000">
              <a:solidFill>
                <a:srgbClr val="666666"/>
              </a:solidFill>
              <a:latin typeface="Lato"/>
              <a:ea typeface="Lato"/>
              <a:cs typeface="Lato"/>
              <a:sym typeface="Lato"/>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0" name="Shape 750"/>
        <p:cNvGrpSpPr/>
        <p:nvPr/>
      </p:nvGrpSpPr>
      <p:grpSpPr>
        <a:xfrm>
          <a:off x="0" y="0"/>
          <a:ext cx="0" cy="0"/>
          <a:chOff x="0" y="0"/>
          <a:chExt cx="0" cy="0"/>
        </a:xfrm>
      </p:grpSpPr>
      <p:sp>
        <p:nvSpPr>
          <p:cNvPr id="751" name="Google Shape;751;p108"/>
          <p:cNvSpPr txBox="1"/>
          <p:nvPr>
            <p:ph type="title"/>
          </p:nvPr>
        </p:nvSpPr>
        <p:spPr>
          <a:xfrm>
            <a:off x="729450" y="5778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CSS Overflow</a:t>
            </a:r>
            <a:endParaRPr/>
          </a:p>
        </p:txBody>
      </p:sp>
      <p:sp>
        <p:nvSpPr>
          <p:cNvPr id="752" name="Google Shape;752;p108"/>
          <p:cNvSpPr txBox="1"/>
          <p:nvPr/>
        </p:nvSpPr>
        <p:spPr>
          <a:xfrm>
            <a:off x="732575" y="1372550"/>
            <a:ext cx="7583400" cy="16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800"/>
              </a:spcBef>
              <a:spcAft>
                <a:spcPts val="0"/>
              </a:spcAft>
              <a:buNone/>
            </a:pPr>
            <a:r>
              <a:rPr b="1" lang="en-GB" sz="1100">
                <a:solidFill>
                  <a:srgbClr val="666666"/>
                </a:solidFill>
                <a:latin typeface="Lato"/>
                <a:ea typeface="Lato"/>
                <a:cs typeface="Lato"/>
                <a:sym typeface="Lato"/>
              </a:rPr>
              <a:t>float: right;</a:t>
            </a:r>
            <a:endParaRPr b="1" sz="1100">
              <a:solidFill>
                <a:srgbClr val="666666"/>
              </a:solidFill>
              <a:latin typeface="Lato"/>
              <a:ea typeface="Lato"/>
              <a:cs typeface="Lato"/>
              <a:sym typeface="Lato"/>
            </a:endParaRPr>
          </a:p>
          <a:p>
            <a:pPr indent="0" lvl="0" marL="0" rtl="0" algn="l">
              <a:lnSpc>
                <a:spcPct val="115000"/>
              </a:lnSpc>
              <a:spcBef>
                <a:spcPts val="1400"/>
              </a:spcBef>
              <a:spcAft>
                <a:spcPts val="0"/>
              </a:spcAft>
              <a:buNone/>
            </a:pPr>
            <a:r>
              <a:rPr lang="en-GB" sz="1100">
                <a:solidFill>
                  <a:srgbClr val="666666"/>
                </a:solidFill>
                <a:latin typeface="Lato"/>
                <a:ea typeface="Lato"/>
                <a:cs typeface="Lato"/>
                <a:sym typeface="Lato"/>
              </a:rPr>
              <a:t>The following example specifies that an image should float to the right in a text:</a:t>
            </a:r>
            <a:endParaRPr sz="1100">
              <a:solidFill>
                <a:srgbClr val="666666"/>
              </a:solidFill>
              <a:latin typeface="Lato"/>
              <a:ea typeface="Lato"/>
              <a:cs typeface="Lato"/>
              <a:sym typeface="Lato"/>
            </a:endParaRPr>
          </a:p>
          <a:p>
            <a:pPr indent="0" lvl="0" marL="0" rtl="0" algn="l">
              <a:lnSpc>
                <a:spcPct val="100000"/>
              </a:lnSpc>
              <a:spcBef>
                <a:spcPts val="1400"/>
              </a:spcBef>
              <a:spcAft>
                <a:spcPts val="0"/>
              </a:spcAft>
              <a:buNone/>
            </a:pPr>
            <a:r>
              <a:rPr lang="en-GB" sz="1000">
                <a:solidFill>
                  <a:srgbClr val="666666"/>
                </a:solidFill>
                <a:latin typeface="Courier New"/>
                <a:ea typeface="Courier New"/>
                <a:cs typeface="Courier New"/>
                <a:sym typeface="Courier New"/>
              </a:rPr>
              <a:t>img {</a:t>
            </a:r>
            <a:endParaRPr sz="1000">
              <a:solidFill>
                <a:srgbClr val="666666"/>
              </a:solidFill>
              <a:latin typeface="Courier New"/>
              <a:ea typeface="Courier New"/>
              <a:cs typeface="Courier New"/>
              <a:sym typeface="Courier New"/>
            </a:endParaRPr>
          </a:p>
          <a:p>
            <a:pPr indent="0" lvl="0" marL="0" rtl="0" algn="l">
              <a:lnSpc>
                <a:spcPct val="100000"/>
              </a:lnSpc>
              <a:spcBef>
                <a:spcPts val="800"/>
              </a:spcBef>
              <a:spcAft>
                <a:spcPts val="0"/>
              </a:spcAft>
              <a:buNone/>
            </a:pPr>
            <a:r>
              <a:rPr lang="en-GB" sz="1000">
                <a:solidFill>
                  <a:srgbClr val="666666"/>
                </a:solidFill>
                <a:latin typeface="Courier New"/>
                <a:ea typeface="Courier New"/>
                <a:cs typeface="Courier New"/>
                <a:sym typeface="Courier New"/>
              </a:rPr>
              <a:t>  float: right;</a:t>
            </a:r>
            <a:endParaRPr sz="1000">
              <a:solidFill>
                <a:srgbClr val="666666"/>
              </a:solidFill>
              <a:latin typeface="Courier New"/>
              <a:ea typeface="Courier New"/>
              <a:cs typeface="Courier New"/>
              <a:sym typeface="Courier New"/>
            </a:endParaRPr>
          </a:p>
          <a:p>
            <a:pPr indent="0" lvl="0" marL="0" rtl="0" algn="l">
              <a:lnSpc>
                <a:spcPct val="100000"/>
              </a:lnSpc>
              <a:spcBef>
                <a:spcPts val="800"/>
              </a:spcBef>
              <a:spcAft>
                <a:spcPts val="800"/>
              </a:spcAft>
              <a:buNone/>
            </a:pPr>
            <a:r>
              <a:rPr lang="en-GB" sz="1000">
                <a:solidFill>
                  <a:srgbClr val="666666"/>
                </a:solidFill>
                <a:latin typeface="Courier New"/>
                <a:ea typeface="Courier New"/>
                <a:cs typeface="Courier New"/>
                <a:sym typeface="Courier New"/>
              </a:rPr>
              <a:t>}</a:t>
            </a:r>
            <a:endParaRPr sz="1000">
              <a:solidFill>
                <a:srgbClr val="666666"/>
              </a:solidFill>
              <a:latin typeface="Lato"/>
              <a:ea typeface="Lato"/>
              <a:cs typeface="Lato"/>
              <a:sym typeface="Lato"/>
            </a:endParaRPr>
          </a:p>
        </p:txBody>
      </p:sp>
      <p:pic>
        <p:nvPicPr>
          <p:cNvPr id="753" name="Google Shape;753;p108"/>
          <p:cNvPicPr preferRelativeResize="0"/>
          <p:nvPr/>
        </p:nvPicPr>
        <p:blipFill>
          <a:blip r:embed="rId3">
            <a:alphaModFix/>
          </a:blip>
          <a:stretch>
            <a:fillRect/>
          </a:stretch>
        </p:blipFill>
        <p:spPr>
          <a:xfrm>
            <a:off x="3796175" y="2080050"/>
            <a:ext cx="4334848" cy="3006849"/>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7" name="Shape 757"/>
        <p:cNvGrpSpPr/>
        <p:nvPr/>
      </p:nvGrpSpPr>
      <p:grpSpPr>
        <a:xfrm>
          <a:off x="0" y="0"/>
          <a:ext cx="0" cy="0"/>
          <a:chOff x="0" y="0"/>
          <a:chExt cx="0" cy="0"/>
        </a:xfrm>
      </p:grpSpPr>
      <p:sp>
        <p:nvSpPr>
          <p:cNvPr id="758" name="Google Shape;758;p109"/>
          <p:cNvSpPr txBox="1"/>
          <p:nvPr>
            <p:ph type="title"/>
          </p:nvPr>
        </p:nvSpPr>
        <p:spPr>
          <a:xfrm>
            <a:off x="729450" y="5778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CSS Overflow</a:t>
            </a:r>
            <a:endParaRPr/>
          </a:p>
        </p:txBody>
      </p:sp>
      <p:sp>
        <p:nvSpPr>
          <p:cNvPr id="759" name="Google Shape;759;p109"/>
          <p:cNvSpPr txBox="1"/>
          <p:nvPr/>
        </p:nvSpPr>
        <p:spPr>
          <a:xfrm>
            <a:off x="732575" y="1372550"/>
            <a:ext cx="7583400" cy="16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800"/>
              </a:spcBef>
              <a:spcAft>
                <a:spcPts val="0"/>
              </a:spcAft>
              <a:buNone/>
            </a:pPr>
            <a:r>
              <a:rPr lang="en-GB" sz="1100">
                <a:solidFill>
                  <a:srgbClr val="666666"/>
                </a:solidFill>
                <a:highlight>
                  <a:srgbClr val="FFFFFF"/>
                </a:highlight>
                <a:latin typeface="Lato"/>
                <a:ea typeface="Lato"/>
                <a:cs typeface="Lato"/>
                <a:sym typeface="Lato"/>
              </a:rPr>
              <a:t>Example - float: left;</a:t>
            </a:r>
            <a:endParaRPr sz="1100">
              <a:solidFill>
                <a:srgbClr val="666666"/>
              </a:solidFill>
              <a:highlight>
                <a:srgbClr val="FFFFFF"/>
              </a:highlight>
              <a:latin typeface="Lato"/>
              <a:ea typeface="Lato"/>
              <a:cs typeface="Lato"/>
              <a:sym typeface="Lato"/>
            </a:endParaRPr>
          </a:p>
          <a:p>
            <a:pPr indent="0" lvl="0" marL="0" rtl="0" algn="l">
              <a:lnSpc>
                <a:spcPct val="115000"/>
              </a:lnSpc>
              <a:spcBef>
                <a:spcPts val="1400"/>
              </a:spcBef>
              <a:spcAft>
                <a:spcPts val="0"/>
              </a:spcAft>
              <a:buNone/>
            </a:pPr>
            <a:r>
              <a:rPr lang="en-GB" sz="1100">
                <a:solidFill>
                  <a:srgbClr val="666666"/>
                </a:solidFill>
                <a:highlight>
                  <a:srgbClr val="FFFFFF"/>
                </a:highlight>
                <a:latin typeface="Lato"/>
                <a:ea typeface="Lato"/>
                <a:cs typeface="Lato"/>
                <a:sym typeface="Lato"/>
              </a:rPr>
              <a:t>The following example specifies that an image should float to the left in a text:</a:t>
            </a:r>
            <a:endParaRPr sz="1100">
              <a:solidFill>
                <a:srgbClr val="666666"/>
              </a:solidFill>
              <a:highlight>
                <a:srgbClr val="FFFFFF"/>
              </a:highlight>
              <a:latin typeface="Lato"/>
              <a:ea typeface="Lato"/>
              <a:cs typeface="Lato"/>
              <a:sym typeface="Lato"/>
            </a:endParaRPr>
          </a:p>
          <a:p>
            <a:pPr indent="0" lvl="0" marL="0" rtl="0" algn="l">
              <a:lnSpc>
                <a:spcPct val="100000"/>
              </a:lnSpc>
              <a:spcBef>
                <a:spcPts val="1400"/>
              </a:spcBef>
              <a:spcAft>
                <a:spcPts val="0"/>
              </a:spcAft>
              <a:buNone/>
            </a:pPr>
            <a:r>
              <a:rPr lang="en-GB" sz="1000">
                <a:solidFill>
                  <a:srgbClr val="666666"/>
                </a:solidFill>
                <a:latin typeface="Courier New"/>
                <a:ea typeface="Courier New"/>
                <a:cs typeface="Courier New"/>
                <a:sym typeface="Courier New"/>
              </a:rPr>
              <a:t>img {</a:t>
            </a:r>
            <a:endParaRPr sz="1000">
              <a:solidFill>
                <a:srgbClr val="666666"/>
              </a:solidFill>
              <a:latin typeface="Courier New"/>
              <a:ea typeface="Courier New"/>
              <a:cs typeface="Courier New"/>
              <a:sym typeface="Courier New"/>
            </a:endParaRPr>
          </a:p>
          <a:p>
            <a:pPr indent="0" lvl="0" marL="0" rtl="0" algn="l">
              <a:lnSpc>
                <a:spcPct val="100000"/>
              </a:lnSpc>
              <a:spcBef>
                <a:spcPts val="800"/>
              </a:spcBef>
              <a:spcAft>
                <a:spcPts val="0"/>
              </a:spcAft>
              <a:buNone/>
            </a:pPr>
            <a:r>
              <a:rPr lang="en-GB" sz="1000">
                <a:solidFill>
                  <a:srgbClr val="666666"/>
                </a:solidFill>
                <a:latin typeface="Courier New"/>
                <a:ea typeface="Courier New"/>
                <a:cs typeface="Courier New"/>
                <a:sym typeface="Courier New"/>
              </a:rPr>
              <a:t>  float: left;</a:t>
            </a:r>
            <a:endParaRPr sz="1000">
              <a:solidFill>
                <a:srgbClr val="666666"/>
              </a:solidFill>
              <a:latin typeface="Courier New"/>
              <a:ea typeface="Courier New"/>
              <a:cs typeface="Courier New"/>
              <a:sym typeface="Courier New"/>
            </a:endParaRPr>
          </a:p>
          <a:p>
            <a:pPr indent="0" lvl="0" marL="0" rtl="0" algn="l">
              <a:lnSpc>
                <a:spcPct val="100000"/>
              </a:lnSpc>
              <a:spcBef>
                <a:spcPts val="800"/>
              </a:spcBef>
              <a:spcAft>
                <a:spcPts val="800"/>
              </a:spcAft>
              <a:buNone/>
            </a:pPr>
            <a:r>
              <a:rPr lang="en-GB" sz="1000">
                <a:solidFill>
                  <a:srgbClr val="666666"/>
                </a:solidFill>
                <a:latin typeface="Courier New"/>
                <a:ea typeface="Courier New"/>
                <a:cs typeface="Courier New"/>
                <a:sym typeface="Courier New"/>
              </a:rPr>
              <a:t>}</a:t>
            </a:r>
            <a:endParaRPr sz="1000">
              <a:solidFill>
                <a:srgbClr val="666666"/>
              </a:solidFill>
              <a:latin typeface="Lato"/>
              <a:ea typeface="Lato"/>
              <a:cs typeface="Lato"/>
              <a:sym typeface="Lato"/>
            </a:endParaRPr>
          </a:p>
        </p:txBody>
      </p:sp>
      <p:pic>
        <p:nvPicPr>
          <p:cNvPr id="760" name="Google Shape;760;p109"/>
          <p:cNvPicPr preferRelativeResize="0"/>
          <p:nvPr/>
        </p:nvPicPr>
        <p:blipFill>
          <a:blip r:embed="rId3">
            <a:alphaModFix/>
          </a:blip>
          <a:stretch>
            <a:fillRect/>
          </a:stretch>
        </p:blipFill>
        <p:spPr>
          <a:xfrm>
            <a:off x="3674228" y="2101300"/>
            <a:ext cx="4294076" cy="2978550"/>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4" name="Shape 764"/>
        <p:cNvGrpSpPr/>
        <p:nvPr/>
      </p:nvGrpSpPr>
      <p:grpSpPr>
        <a:xfrm>
          <a:off x="0" y="0"/>
          <a:ext cx="0" cy="0"/>
          <a:chOff x="0" y="0"/>
          <a:chExt cx="0" cy="0"/>
        </a:xfrm>
      </p:grpSpPr>
      <p:sp>
        <p:nvSpPr>
          <p:cNvPr id="765" name="Google Shape;765;p110"/>
          <p:cNvSpPr txBox="1"/>
          <p:nvPr>
            <p:ph type="title"/>
          </p:nvPr>
        </p:nvSpPr>
        <p:spPr>
          <a:xfrm>
            <a:off x="729450" y="5778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What is Bootstrap ?</a:t>
            </a:r>
            <a:endParaRPr/>
          </a:p>
        </p:txBody>
      </p:sp>
      <p:sp>
        <p:nvSpPr>
          <p:cNvPr id="766" name="Google Shape;766;p110"/>
          <p:cNvSpPr txBox="1"/>
          <p:nvPr/>
        </p:nvSpPr>
        <p:spPr>
          <a:xfrm>
            <a:off x="732575" y="1372550"/>
            <a:ext cx="7583400" cy="523200"/>
          </a:xfrm>
          <a:prstGeom prst="rect">
            <a:avLst/>
          </a:prstGeom>
          <a:noFill/>
          <a:ln>
            <a:noFill/>
          </a:ln>
        </p:spPr>
        <p:txBody>
          <a:bodyPr anchorCtr="0" anchor="t" bIns="91425" lIns="91425" spcFirstLastPara="1" rIns="91425" wrap="square" tIns="91425">
            <a:spAutoFit/>
          </a:bodyPr>
          <a:lstStyle/>
          <a:p>
            <a:pPr indent="0" lvl="0" marL="457200" rtl="0" algn="l">
              <a:lnSpc>
                <a:spcPct val="100000"/>
              </a:lnSpc>
              <a:spcBef>
                <a:spcPts val="0"/>
              </a:spcBef>
              <a:spcAft>
                <a:spcPts val="0"/>
              </a:spcAft>
              <a:buNone/>
            </a:pPr>
            <a:r>
              <a:rPr lang="en-GB" sz="1100">
                <a:solidFill>
                  <a:srgbClr val="666666"/>
                </a:solidFill>
                <a:latin typeface="Lato"/>
                <a:ea typeface="Lato"/>
                <a:cs typeface="Lato"/>
                <a:sym typeface="Lato"/>
              </a:rPr>
              <a:t>Bootstrap is the most popular CSS Framework for developing responsive and mobile-first websites.</a:t>
            </a:r>
            <a:endParaRPr sz="1100">
              <a:solidFill>
                <a:srgbClr val="666666"/>
              </a:solidFill>
              <a:latin typeface="Lato"/>
              <a:ea typeface="Lato"/>
              <a:cs typeface="Lato"/>
              <a:sym typeface="Lato"/>
            </a:endParaRPr>
          </a:p>
          <a:p>
            <a:pPr indent="0" lvl="0" marL="457200" rtl="0" algn="l">
              <a:lnSpc>
                <a:spcPct val="100000"/>
              </a:lnSpc>
              <a:spcBef>
                <a:spcPts val="0"/>
              </a:spcBef>
              <a:spcAft>
                <a:spcPts val="0"/>
              </a:spcAft>
              <a:buNone/>
            </a:pPr>
            <a:r>
              <a:rPr lang="en-GB" sz="1100">
                <a:solidFill>
                  <a:srgbClr val="666666"/>
                </a:solidFill>
                <a:latin typeface="Lato"/>
                <a:ea typeface="Lato"/>
                <a:cs typeface="Lato"/>
                <a:sym typeface="Lato"/>
              </a:rPr>
              <a:t>Bootstrap 4 is the newest version of Bootstrap</a:t>
            </a:r>
            <a:endParaRPr sz="1100">
              <a:solidFill>
                <a:srgbClr val="666666"/>
              </a:solidFill>
              <a:latin typeface="Lato"/>
              <a:ea typeface="Lato"/>
              <a:cs typeface="Lato"/>
              <a:sym typeface="Lato"/>
            </a:endParaRPr>
          </a:p>
        </p:txBody>
      </p:sp>
      <p:pic>
        <p:nvPicPr>
          <p:cNvPr id="767" name="Google Shape;767;p110"/>
          <p:cNvPicPr preferRelativeResize="0"/>
          <p:nvPr/>
        </p:nvPicPr>
        <p:blipFill>
          <a:blip r:embed="rId3">
            <a:alphaModFix/>
          </a:blip>
          <a:stretch>
            <a:fillRect/>
          </a:stretch>
        </p:blipFill>
        <p:spPr>
          <a:xfrm>
            <a:off x="799475" y="1450200"/>
            <a:ext cx="367901" cy="367901"/>
          </a:xfrm>
          <a:prstGeom prst="rect">
            <a:avLst/>
          </a:prstGeom>
          <a:noFill/>
          <a:ln>
            <a:noFill/>
          </a:ln>
        </p:spPr>
      </p:pic>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1" name="Shape 771"/>
        <p:cNvGrpSpPr/>
        <p:nvPr/>
      </p:nvGrpSpPr>
      <p:grpSpPr>
        <a:xfrm>
          <a:off x="0" y="0"/>
          <a:ext cx="0" cy="0"/>
          <a:chOff x="0" y="0"/>
          <a:chExt cx="0" cy="0"/>
        </a:xfrm>
      </p:grpSpPr>
      <p:sp>
        <p:nvSpPr>
          <p:cNvPr id="772" name="Google Shape;772;p111"/>
          <p:cNvSpPr txBox="1"/>
          <p:nvPr>
            <p:ph type="title"/>
          </p:nvPr>
        </p:nvSpPr>
        <p:spPr>
          <a:xfrm>
            <a:off x="729450" y="5778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What is Bootstrap ?</a:t>
            </a:r>
            <a:endParaRPr/>
          </a:p>
        </p:txBody>
      </p:sp>
      <p:sp>
        <p:nvSpPr>
          <p:cNvPr id="773" name="Google Shape;773;p111"/>
          <p:cNvSpPr txBox="1"/>
          <p:nvPr/>
        </p:nvSpPr>
        <p:spPr>
          <a:xfrm>
            <a:off x="732575" y="1372550"/>
            <a:ext cx="7583400" cy="36393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b="1" lang="en-GB" sz="1100">
                <a:solidFill>
                  <a:srgbClr val="666666"/>
                </a:solidFill>
                <a:latin typeface="Lato"/>
                <a:ea typeface="Lato"/>
                <a:cs typeface="Lato"/>
                <a:sym typeface="Lato"/>
              </a:rPr>
              <a:t>Browser Support:</a:t>
            </a:r>
            <a:endParaRPr sz="1100">
              <a:solidFill>
                <a:srgbClr val="666666"/>
              </a:solidFill>
              <a:latin typeface="Lato"/>
              <a:ea typeface="Lato"/>
              <a:cs typeface="Lato"/>
              <a:sym typeface="Lato"/>
            </a:endParaRPr>
          </a:p>
          <a:p>
            <a:pPr indent="0" lvl="0" marL="0" rtl="0" algn="l">
              <a:lnSpc>
                <a:spcPct val="135714"/>
              </a:lnSpc>
              <a:spcBef>
                <a:spcPts val="0"/>
              </a:spcBef>
              <a:spcAft>
                <a:spcPts val="0"/>
              </a:spcAft>
              <a:buNone/>
            </a:pPr>
            <a:r>
              <a:rPr lang="en-GB" sz="1100">
                <a:solidFill>
                  <a:srgbClr val="666666"/>
                </a:solidFill>
                <a:latin typeface="Lato"/>
                <a:ea typeface="Lato"/>
                <a:cs typeface="Lato"/>
                <a:sym typeface="Lato"/>
              </a:rPr>
              <a:t>Bootstrap 4 supports all major browsers except Internet Explorer 9.</a:t>
            </a:r>
            <a:endParaRPr sz="1100">
              <a:solidFill>
                <a:srgbClr val="666666"/>
              </a:solidFill>
              <a:latin typeface="Lato"/>
              <a:ea typeface="Lato"/>
              <a:cs typeface="Lato"/>
              <a:sym typeface="Lato"/>
            </a:endParaRPr>
          </a:p>
          <a:p>
            <a:pPr indent="0" lvl="0" marL="0" rtl="0" algn="l">
              <a:lnSpc>
                <a:spcPct val="135714"/>
              </a:lnSpc>
              <a:spcBef>
                <a:spcPts val="0"/>
              </a:spcBef>
              <a:spcAft>
                <a:spcPts val="0"/>
              </a:spcAft>
              <a:buNone/>
            </a:pPr>
            <a:r>
              <a:rPr lang="en-GB" sz="1100">
                <a:solidFill>
                  <a:srgbClr val="666666"/>
                </a:solidFill>
                <a:latin typeface="Lato"/>
                <a:ea typeface="Lato"/>
                <a:cs typeface="Lato"/>
                <a:sym typeface="Lato"/>
              </a:rPr>
              <a:t>If you require support for IE9 or IE8, you must use Bootstrap 3.</a:t>
            </a:r>
            <a:endParaRPr sz="1100">
              <a:solidFill>
                <a:srgbClr val="666666"/>
              </a:solidFill>
              <a:latin typeface="Lato"/>
              <a:ea typeface="Lato"/>
              <a:cs typeface="Lato"/>
              <a:sym typeface="Lato"/>
            </a:endParaRPr>
          </a:p>
          <a:p>
            <a:pPr indent="0" lvl="0" marL="0" rtl="0" algn="l">
              <a:lnSpc>
                <a:spcPct val="135714"/>
              </a:lnSpc>
              <a:spcBef>
                <a:spcPts val="0"/>
              </a:spcBef>
              <a:spcAft>
                <a:spcPts val="0"/>
              </a:spcAft>
              <a:buNone/>
            </a:pPr>
            <a:r>
              <a:t/>
            </a:r>
            <a:endParaRPr sz="1100">
              <a:solidFill>
                <a:srgbClr val="666666"/>
              </a:solidFill>
              <a:latin typeface="Lato"/>
              <a:ea typeface="Lato"/>
              <a:cs typeface="Lato"/>
              <a:sym typeface="Lato"/>
            </a:endParaRPr>
          </a:p>
          <a:p>
            <a:pPr indent="0" lvl="0" marL="0" rtl="0" algn="l">
              <a:lnSpc>
                <a:spcPct val="135714"/>
              </a:lnSpc>
              <a:spcBef>
                <a:spcPts val="0"/>
              </a:spcBef>
              <a:spcAft>
                <a:spcPts val="0"/>
              </a:spcAft>
              <a:buNone/>
            </a:pPr>
            <a:r>
              <a:rPr b="1" lang="en-GB" sz="1100">
                <a:solidFill>
                  <a:srgbClr val="666666"/>
                </a:solidFill>
                <a:latin typeface="Lato"/>
                <a:ea typeface="Lato"/>
                <a:cs typeface="Lato"/>
                <a:sym typeface="Lato"/>
              </a:rPr>
              <a:t>Bootstrap Containers:</a:t>
            </a:r>
            <a:endParaRPr b="1" sz="1100">
              <a:solidFill>
                <a:srgbClr val="666666"/>
              </a:solidFill>
              <a:latin typeface="Lato"/>
              <a:ea typeface="Lato"/>
              <a:cs typeface="Lato"/>
              <a:sym typeface="Lato"/>
            </a:endParaRPr>
          </a:p>
          <a:p>
            <a:pPr indent="0" lvl="0" marL="0" rtl="0" algn="l">
              <a:lnSpc>
                <a:spcPct val="135714"/>
              </a:lnSpc>
              <a:spcBef>
                <a:spcPts val="0"/>
              </a:spcBef>
              <a:spcAft>
                <a:spcPts val="0"/>
              </a:spcAft>
              <a:buNone/>
            </a:pPr>
            <a:r>
              <a:rPr lang="en-GB" sz="1100">
                <a:solidFill>
                  <a:srgbClr val="666666"/>
                </a:solidFill>
                <a:latin typeface="Lato"/>
                <a:ea typeface="Lato"/>
                <a:cs typeface="Lato"/>
                <a:sym typeface="Lato"/>
              </a:rPr>
              <a:t>The container class is one of the most important Bootstrap classes.</a:t>
            </a:r>
            <a:endParaRPr sz="1100">
              <a:solidFill>
                <a:srgbClr val="666666"/>
              </a:solidFill>
              <a:latin typeface="Lato"/>
              <a:ea typeface="Lato"/>
              <a:cs typeface="Lato"/>
              <a:sym typeface="Lato"/>
            </a:endParaRPr>
          </a:p>
          <a:p>
            <a:pPr indent="0" lvl="0" marL="0" rtl="0" algn="l">
              <a:lnSpc>
                <a:spcPct val="135714"/>
              </a:lnSpc>
              <a:spcBef>
                <a:spcPts val="0"/>
              </a:spcBef>
              <a:spcAft>
                <a:spcPts val="0"/>
              </a:spcAft>
              <a:buNone/>
            </a:pPr>
            <a:r>
              <a:rPr lang="en-GB" sz="1100">
                <a:solidFill>
                  <a:srgbClr val="666666"/>
                </a:solidFill>
                <a:latin typeface="Lato"/>
                <a:ea typeface="Lato"/>
                <a:cs typeface="Lato"/>
                <a:sym typeface="Lato"/>
              </a:rPr>
              <a:t>It provides margins, padding, alignments, and more, to HTML elements.</a:t>
            </a:r>
            <a:endParaRPr sz="1100">
              <a:solidFill>
                <a:srgbClr val="666666"/>
              </a:solidFill>
              <a:latin typeface="Lato"/>
              <a:ea typeface="Lato"/>
              <a:cs typeface="Lato"/>
              <a:sym typeface="Lato"/>
            </a:endParaRPr>
          </a:p>
          <a:p>
            <a:pPr indent="0" lvl="0" marL="0" rtl="0" algn="l">
              <a:lnSpc>
                <a:spcPct val="135714"/>
              </a:lnSpc>
              <a:spcBef>
                <a:spcPts val="0"/>
              </a:spcBef>
              <a:spcAft>
                <a:spcPts val="0"/>
              </a:spcAft>
              <a:buNone/>
            </a:pPr>
            <a:r>
              <a:t/>
            </a:r>
            <a:endParaRPr sz="1100">
              <a:solidFill>
                <a:srgbClr val="666666"/>
              </a:solidFill>
              <a:latin typeface="Lato"/>
              <a:ea typeface="Lato"/>
              <a:cs typeface="Lato"/>
              <a:sym typeface="Lato"/>
            </a:endParaRPr>
          </a:p>
          <a:p>
            <a:pPr indent="0" lvl="0" marL="0" rtl="0" algn="l">
              <a:lnSpc>
                <a:spcPct val="135714"/>
              </a:lnSpc>
              <a:spcBef>
                <a:spcPts val="0"/>
              </a:spcBef>
              <a:spcAft>
                <a:spcPts val="0"/>
              </a:spcAft>
              <a:buNone/>
            </a:pPr>
            <a:r>
              <a:rPr lang="en-GB" sz="1000">
                <a:solidFill>
                  <a:srgbClr val="666666"/>
                </a:solidFill>
                <a:latin typeface="Courier New"/>
                <a:ea typeface="Courier New"/>
                <a:cs typeface="Courier New"/>
                <a:sym typeface="Courier New"/>
              </a:rPr>
              <a:t>&lt;!DOCTYPE html&gt;</a:t>
            </a:r>
            <a:endParaRPr sz="1000">
              <a:solidFill>
                <a:srgbClr val="666666"/>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GB" sz="1000">
                <a:solidFill>
                  <a:srgbClr val="666666"/>
                </a:solidFill>
                <a:latin typeface="Courier New"/>
                <a:ea typeface="Courier New"/>
                <a:cs typeface="Courier New"/>
                <a:sym typeface="Courier New"/>
              </a:rPr>
              <a:t>&lt;html lang="en"&gt;</a:t>
            </a:r>
            <a:endParaRPr sz="1000">
              <a:solidFill>
                <a:srgbClr val="666666"/>
              </a:solidFill>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000">
              <a:solidFill>
                <a:srgbClr val="666666"/>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GB" sz="1000">
                <a:solidFill>
                  <a:srgbClr val="666666"/>
                </a:solidFill>
                <a:latin typeface="Courier New"/>
                <a:ea typeface="Courier New"/>
                <a:cs typeface="Courier New"/>
                <a:sym typeface="Courier New"/>
              </a:rPr>
              <a:t>&lt;head&gt;</a:t>
            </a:r>
            <a:endParaRPr sz="1000">
              <a:solidFill>
                <a:srgbClr val="666666"/>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GB" sz="1000">
                <a:solidFill>
                  <a:srgbClr val="666666"/>
                </a:solidFill>
                <a:latin typeface="Courier New"/>
                <a:ea typeface="Courier New"/>
                <a:cs typeface="Courier New"/>
                <a:sym typeface="Courier New"/>
              </a:rPr>
              <a:t>    &lt;title&gt;Bootstrap Example&lt;/title&gt;</a:t>
            </a:r>
            <a:endParaRPr sz="1000">
              <a:solidFill>
                <a:srgbClr val="666666"/>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GB" sz="1000">
                <a:solidFill>
                  <a:srgbClr val="666666"/>
                </a:solidFill>
                <a:latin typeface="Courier New"/>
                <a:ea typeface="Courier New"/>
                <a:cs typeface="Courier New"/>
                <a:sym typeface="Courier New"/>
              </a:rPr>
              <a:t>    &lt;meta charset="utf-8"&gt;</a:t>
            </a:r>
            <a:endParaRPr sz="1000">
              <a:solidFill>
                <a:srgbClr val="666666"/>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GB" sz="1000">
                <a:solidFill>
                  <a:srgbClr val="666666"/>
                </a:solidFill>
                <a:latin typeface="Courier New"/>
                <a:ea typeface="Courier New"/>
                <a:cs typeface="Courier New"/>
                <a:sym typeface="Courier New"/>
              </a:rPr>
              <a:t>    &lt;meta name="viewport" content="width=device-width, initial-scale=1"&gt;</a:t>
            </a:r>
            <a:endParaRPr sz="1000">
              <a:solidFill>
                <a:srgbClr val="666666"/>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GB" sz="1000">
                <a:solidFill>
                  <a:srgbClr val="666666"/>
                </a:solidFill>
                <a:latin typeface="Courier New"/>
                <a:ea typeface="Courier New"/>
                <a:cs typeface="Courier New"/>
                <a:sym typeface="Courier New"/>
              </a:rPr>
              <a:t>    </a:t>
            </a:r>
            <a:endParaRPr sz="1100">
              <a:solidFill>
                <a:srgbClr val="666666"/>
              </a:solidFill>
              <a:latin typeface="Lato"/>
              <a:ea typeface="Lato"/>
              <a:cs typeface="Lato"/>
              <a:sym typeface="Lato"/>
            </a:endParaRPr>
          </a:p>
        </p:txBody>
      </p:sp>
      <p:pic>
        <p:nvPicPr>
          <p:cNvPr id="774" name="Google Shape;774;p111"/>
          <p:cNvPicPr preferRelativeResize="0"/>
          <p:nvPr/>
        </p:nvPicPr>
        <p:blipFill>
          <a:blip r:embed="rId3">
            <a:alphaModFix/>
          </a:blip>
          <a:stretch>
            <a:fillRect/>
          </a:stretch>
        </p:blipFill>
        <p:spPr>
          <a:xfrm>
            <a:off x="3974450" y="692350"/>
            <a:ext cx="354000" cy="3540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